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10"/>
  </p:notesMasterIdLst>
  <p:sldIdLst>
    <p:sldId id="2204" r:id="rId6"/>
    <p:sldId id="2211" r:id="rId7"/>
    <p:sldId id="2212" r:id="rId8"/>
    <p:sldId id="22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A95A26-7A89-42FC-D664-D662AF84F6AD}" name="Marysabel Gonzalez" initials="MG" userId="S::marysabel.gonzalez@tfocanada.ca::9ffb5d79-071f-4ada-9c2d-466304f92471" providerId="AD"/>
  <p188:author id="{B4CD7B96-3F0D-731E-220B-1929B2A3B10F}" name="Eduardo Garcia-Godos Meneses" initials="EGGM" userId="Eduardo Garcia-Godos Menes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15B"/>
    <a:srgbClr val="FF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96" autoAdjust="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0E6E4-376F-4E76-A669-B9523B963757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7D7F-29D5-4E29-8F8B-79A3C0DADD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F54E3-133C-457D-939C-1B145E0DF9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F54E3-133C-457D-939C-1B145E0DF9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3E3853A-893E-C548-B0E6-3D2CA568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966"/>
            <a:ext cx="10515600" cy="58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 i="0"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48D533E-46F5-1540-A742-ACE0E8B4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5579"/>
            <a:ext cx="7170853" cy="327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b="0" i="0">
                <a:latin typeface="Gotham Book" pitchFamily="2" charset="0"/>
                <a:cs typeface="Gotham Book" pitchFamily="2" charset="0"/>
              </a:defRPr>
            </a:lvl1pPr>
            <a:lvl2pPr algn="l">
              <a:defRPr b="0" i="0">
                <a:latin typeface="Gotham Book" pitchFamily="2" charset="0"/>
                <a:cs typeface="Gotham Book" pitchFamily="2" charset="0"/>
              </a:defRPr>
            </a:lvl2pPr>
            <a:lvl3pPr algn="l">
              <a:defRPr b="0" i="0">
                <a:latin typeface="Gotham Book" pitchFamily="2" charset="0"/>
                <a:cs typeface="Gotham Book" pitchFamily="2" charset="0"/>
              </a:defRPr>
            </a:lvl3pPr>
            <a:lvl4pPr algn="l">
              <a:defRPr b="0" i="0">
                <a:latin typeface="Gotham Book" pitchFamily="2" charset="0"/>
                <a:cs typeface="Gotham Book" pitchFamily="2" charset="0"/>
              </a:defRPr>
            </a:lvl4pPr>
            <a:lvl5pPr algn="l"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9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28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3251CF-E8BE-7445-9D09-BED2266C0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A9E5BE-2D7F-B146-ABE1-C823E363C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68"/>
          <a:stretch/>
        </p:blipFill>
        <p:spPr>
          <a:xfrm>
            <a:off x="0" y="0"/>
            <a:ext cx="12192000" cy="11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C3B6F3-6084-8943-AE99-60A20B69C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9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5434562-A5F3-F54F-8A33-F523EDA6F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8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5434562-A5F3-F54F-8A33-F523EDA6F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C76247-E8D4-8B4C-B3E7-084B7CF22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0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49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3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02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EFF39-03E2-4039-89F0-150CB183B067}" type="datetimeFigureOut">
              <a:rPr lang="es-PE" smtClean="0"/>
              <a:t>16/12/2022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BA073-D6C2-404F-ACE8-A254430C70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39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038388" y="2537525"/>
            <a:ext cx="6448567" cy="2416439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>
              <a:latin typeface="+mj-lt"/>
            </a:endParaRP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DF3FB810-C64B-1790-F503-C80977815D91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3E3853A-893E-C548-B0E6-3D2CA568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80" y="382329"/>
            <a:ext cx="11064440" cy="58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 i="0">
                <a:solidFill>
                  <a:srgbClr val="FFFFFF"/>
                </a:solidFill>
                <a:latin typeface="+mj-lt"/>
                <a:cs typeface="Gotham Boo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36572-6599-DFE3-3449-571D61813378}"/>
              </a:ext>
            </a:extLst>
          </p:cNvPr>
          <p:cNvSpPr txBox="1"/>
          <p:nvPr userDrawn="1"/>
        </p:nvSpPr>
        <p:spPr>
          <a:xfrm>
            <a:off x="2008479" y="5333658"/>
            <a:ext cx="2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REDUCTION IN</a:t>
            </a:r>
            <a:endParaRPr lang="en-GB" sz="1200" b="1" kern="0">
              <a:solidFill>
                <a:srgbClr val="FFFFFF"/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XX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units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F382E-D9B9-ADA8-A6F6-4D75481FD66C}"/>
              </a:ext>
            </a:extLst>
          </p:cNvPr>
          <p:cNvSpPr txBox="1"/>
          <p:nvPr userDrawn="1"/>
        </p:nvSpPr>
        <p:spPr>
          <a:xfrm>
            <a:off x="4631948" y="5274407"/>
            <a:ext cx="25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USD XX </a:t>
            </a:r>
            <a:r>
              <a:rPr lang="en-GB" sz="1200" b="1" kern="0">
                <a:solidFill>
                  <a:srgbClr val="FFFFFF"/>
                </a:solidFill>
                <a:latin typeface="+mj-lt"/>
              </a:rPr>
              <a:t>saved per unit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D37D53-D484-4C8A-4B76-2539D1D34BCC}"/>
              </a:ext>
            </a:extLst>
          </p:cNvPr>
          <p:cNvSpPr txBox="1"/>
          <p:nvPr userDrawn="1"/>
        </p:nvSpPr>
        <p:spPr>
          <a:xfrm>
            <a:off x="8558250" y="4624034"/>
            <a:ext cx="14816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SAVING USD XX </a:t>
            </a:r>
            <a:r>
              <a:rPr lang="en-GB" sz="1600" b="1" kern="0">
                <a:solidFill>
                  <a:srgbClr val="FFFFFF"/>
                </a:solidFill>
                <a:latin typeface="+mj-lt"/>
              </a:rPr>
              <a:t>IN TOTAL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522A10-3ACA-9BFC-C83D-DDD75FBCD086}"/>
              </a:ext>
            </a:extLst>
          </p:cNvPr>
          <p:cNvSpPr txBox="1"/>
          <p:nvPr userDrawn="1"/>
        </p:nvSpPr>
        <p:spPr>
          <a:xfrm>
            <a:off x="5078636" y="2337149"/>
            <a:ext cx="14816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REDUCING TOTAL TIME BY XX%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9D811FA-A775-6C6A-5633-FA64DB790B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8" y="3111161"/>
            <a:ext cx="1655778" cy="54602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solidFill>
              <a:srgbClr val="AA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solidFill>
              <a:srgbClr val="AA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0">
              <a:latin typeface="+mj-lt"/>
            </a:endParaRP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96C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0">
              <a:latin typeface="+mj-lt"/>
            </a:endParaRPr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0">
              <a:latin typeface="+mj-lt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solidFill>
              <a:srgbClr val="C7D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solidFill>
              <a:srgbClr val="63A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8B13311-2EB1-321D-B9C9-97753FE64FBD}"/>
              </a:ext>
            </a:extLst>
          </p:cNvPr>
          <p:cNvSpPr txBox="1"/>
          <p:nvPr userDrawn="1"/>
        </p:nvSpPr>
        <p:spPr>
          <a:xfrm>
            <a:off x="1933674" y="2943507"/>
            <a:ext cx="260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chemeClr val="accent5"/>
                </a:solidFill>
                <a:latin typeface="+mj-lt"/>
              </a:rPr>
              <a:t>XX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days per </a:t>
            </a:r>
            <a:r>
              <a:rPr lang="en-GB" sz="1200" b="1">
                <a:solidFill>
                  <a:schemeClr val="accent5"/>
                </a:solidFill>
                <a:latin typeface="+mj-lt"/>
              </a:rPr>
              <a:t>unit</a:t>
            </a:r>
            <a:endParaRPr kumimoji="0" lang="en-GB" sz="1050" b="1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D49057-CE30-A7A9-6A18-832D760B84E0}"/>
              </a:ext>
            </a:extLst>
          </p:cNvPr>
          <p:cNvGrpSpPr/>
          <p:nvPr userDrawn="1"/>
        </p:nvGrpSpPr>
        <p:grpSpPr>
          <a:xfrm>
            <a:off x="10272579" y="2030279"/>
            <a:ext cx="1163771" cy="1163771"/>
            <a:chOff x="10704513" y="2462213"/>
            <a:chExt cx="731837" cy="731837"/>
          </a:xfrm>
        </p:grpSpPr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5A49221B-84E7-FA8C-3B91-3D939BBDEC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01363" y="2600325"/>
              <a:ext cx="357187" cy="449262"/>
            </a:xfrm>
            <a:custGeom>
              <a:avLst/>
              <a:gdLst>
                <a:gd name="T0" fmla="*/ 18 w 111"/>
                <a:gd name="T1" fmla="*/ 0 h 139"/>
                <a:gd name="T2" fmla="*/ 76 w 111"/>
                <a:gd name="T3" fmla="*/ 1 h 139"/>
                <a:gd name="T4" fmla="*/ 111 w 111"/>
                <a:gd name="T5" fmla="*/ 38 h 139"/>
                <a:gd name="T6" fmla="*/ 94 w 111"/>
                <a:gd name="T7" fmla="*/ 139 h 139"/>
                <a:gd name="T8" fmla="*/ 0 w 111"/>
                <a:gd name="T9" fmla="*/ 122 h 139"/>
                <a:gd name="T10" fmla="*/ 100 w 111"/>
                <a:gd name="T11" fmla="*/ 35 h 139"/>
                <a:gd name="T12" fmla="*/ 77 w 111"/>
                <a:gd name="T13" fmla="*/ 35 h 139"/>
                <a:gd name="T14" fmla="*/ 105 w 111"/>
                <a:gd name="T15" fmla="*/ 42 h 139"/>
                <a:gd name="T16" fmla="*/ 71 w 111"/>
                <a:gd name="T17" fmla="*/ 41 h 139"/>
                <a:gd name="T18" fmla="*/ 70 w 111"/>
                <a:gd name="T19" fmla="*/ 7 h 139"/>
                <a:gd name="T20" fmla="*/ 7 w 111"/>
                <a:gd name="T21" fmla="*/ 18 h 139"/>
                <a:gd name="T22" fmla="*/ 18 w 111"/>
                <a:gd name="T23" fmla="*/ 132 h 139"/>
                <a:gd name="T24" fmla="*/ 105 w 111"/>
                <a:gd name="T25" fmla="*/ 122 h 139"/>
                <a:gd name="T26" fmla="*/ 21 w 111"/>
                <a:gd name="T27" fmla="*/ 87 h 139"/>
                <a:gd name="T28" fmla="*/ 87 w 111"/>
                <a:gd name="T29" fmla="*/ 83 h 139"/>
                <a:gd name="T30" fmla="*/ 87 w 111"/>
                <a:gd name="T31" fmla="*/ 90 h 139"/>
                <a:gd name="T32" fmla="*/ 21 w 111"/>
                <a:gd name="T33" fmla="*/ 87 h 139"/>
                <a:gd name="T34" fmla="*/ 21 w 111"/>
                <a:gd name="T35" fmla="*/ 73 h 139"/>
                <a:gd name="T36" fmla="*/ 87 w 111"/>
                <a:gd name="T37" fmla="*/ 77 h 139"/>
                <a:gd name="T38" fmla="*/ 87 w 111"/>
                <a:gd name="T39" fmla="*/ 70 h 139"/>
                <a:gd name="T40" fmla="*/ 21 w 111"/>
                <a:gd name="T41" fmla="*/ 59 h 139"/>
                <a:gd name="T42" fmla="*/ 87 w 111"/>
                <a:gd name="T43" fmla="*/ 56 h 139"/>
                <a:gd name="T44" fmla="*/ 87 w 111"/>
                <a:gd name="T45" fmla="*/ 63 h 139"/>
                <a:gd name="T46" fmla="*/ 21 w 111"/>
                <a:gd name="T47" fmla="*/ 59 h 139"/>
                <a:gd name="T48" fmla="*/ 21 w 111"/>
                <a:gd name="T49" fmla="*/ 101 h 139"/>
                <a:gd name="T50" fmla="*/ 87 w 111"/>
                <a:gd name="T51" fmla="*/ 104 h 139"/>
                <a:gd name="T52" fmla="*/ 87 w 111"/>
                <a:gd name="T53" fmla="*/ 97 h 139"/>
                <a:gd name="T54" fmla="*/ 21 w 111"/>
                <a:gd name="T55" fmla="*/ 115 h 139"/>
                <a:gd name="T56" fmla="*/ 59 w 111"/>
                <a:gd name="T57" fmla="*/ 111 h 139"/>
                <a:gd name="T58" fmla="*/ 59 w 111"/>
                <a:gd name="T59" fmla="*/ 118 h 139"/>
                <a:gd name="T60" fmla="*/ 21 w 111"/>
                <a:gd name="T61" fmla="*/ 115 h 139"/>
                <a:gd name="T62" fmla="*/ 32 w 111"/>
                <a:gd name="T63" fmla="*/ 42 h 139"/>
                <a:gd name="T64" fmla="*/ 32 w 111"/>
                <a:gd name="T65" fmla="*/ 21 h 139"/>
                <a:gd name="T66" fmla="*/ 32 w 111"/>
                <a:gd name="T67" fmla="*/ 35 h 139"/>
                <a:gd name="T68" fmla="*/ 32 w 111"/>
                <a:gd name="T69" fmla="*/ 28 h 139"/>
                <a:gd name="T70" fmla="*/ 32 w 111"/>
                <a:gd name="T71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139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1"/>
                    <a:pt x="76" y="1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7"/>
                    <a:pt x="111" y="37"/>
                    <a:pt x="111" y="38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31"/>
                    <a:pt x="104" y="139"/>
                    <a:pt x="94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8" y="139"/>
                    <a:pt x="0" y="131"/>
                    <a:pt x="0" y="122"/>
                  </a:cubicBezTo>
                  <a:lnTo>
                    <a:pt x="0" y="18"/>
                  </a:lnTo>
                  <a:close/>
                  <a:moveTo>
                    <a:pt x="100" y="35"/>
                  </a:move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lnTo>
                    <a:pt x="100" y="35"/>
                  </a:lnTo>
                  <a:close/>
                  <a:moveTo>
                    <a:pt x="105" y="42"/>
                  </a:moveTo>
                  <a:cubicBezTo>
                    <a:pt x="73" y="42"/>
                    <a:pt x="73" y="42"/>
                    <a:pt x="73" y="42"/>
                  </a:cubicBezTo>
                  <a:cubicBezTo>
                    <a:pt x="72" y="42"/>
                    <a:pt x="71" y="41"/>
                    <a:pt x="71" y="41"/>
                  </a:cubicBezTo>
                  <a:cubicBezTo>
                    <a:pt x="70" y="40"/>
                    <a:pt x="70" y="39"/>
                    <a:pt x="70" y="3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8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27"/>
                    <a:pt x="12" y="132"/>
                    <a:pt x="18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100" y="132"/>
                    <a:pt x="105" y="127"/>
                    <a:pt x="105" y="122"/>
                  </a:cubicBezTo>
                  <a:lnTo>
                    <a:pt x="105" y="42"/>
                  </a:lnTo>
                  <a:close/>
                  <a:moveTo>
                    <a:pt x="21" y="87"/>
                  </a:moveTo>
                  <a:cubicBezTo>
                    <a:pt x="21" y="85"/>
                    <a:pt x="23" y="83"/>
                    <a:pt x="25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9" y="83"/>
                    <a:pt x="91" y="85"/>
                    <a:pt x="91" y="87"/>
                  </a:cubicBezTo>
                  <a:cubicBezTo>
                    <a:pt x="91" y="89"/>
                    <a:pt x="89" y="90"/>
                    <a:pt x="87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3" y="90"/>
                    <a:pt x="21" y="89"/>
                    <a:pt x="21" y="87"/>
                  </a:cubicBezTo>
                  <a:moveTo>
                    <a:pt x="25" y="70"/>
                  </a:moveTo>
                  <a:cubicBezTo>
                    <a:pt x="23" y="70"/>
                    <a:pt x="21" y="71"/>
                    <a:pt x="21" y="73"/>
                  </a:cubicBezTo>
                  <a:cubicBezTo>
                    <a:pt x="21" y="75"/>
                    <a:pt x="23" y="77"/>
                    <a:pt x="25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9" y="77"/>
                    <a:pt x="91" y="75"/>
                    <a:pt x="91" y="73"/>
                  </a:cubicBezTo>
                  <a:cubicBezTo>
                    <a:pt x="91" y="71"/>
                    <a:pt x="89" y="70"/>
                    <a:pt x="87" y="70"/>
                  </a:cubicBezTo>
                  <a:lnTo>
                    <a:pt x="25" y="70"/>
                  </a:lnTo>
                  <a:close/>
                  <a:moveTo>
                    <a:pt x="21" y="59"/>
                  </a:moveTo>
                  <a:cubicBezTo>
                    <a:pt x="21" y="57"/>
                    <a:pt x="23" y="56"/>
                    <a:pt x="25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9" y="56"/>
                    <a:pt x="91" y="57"/>
                    <a:pt x="91" y="59"/>
                  </a:cubicBezTo>
                  <a:cubicBezTo>
                    <a:pt x="91" y="61"/>
                    <a:pt x="89" y="63"/>
                    <a:pt x="87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3"/>
                    <a:pt x="21" y="61"/>
                    <a:pt x="21" y="59"/>
                  </a:cubicBezTo>
                  <a:moveTo>
                    <a:pt x="25" y="97"/>
                  </a:moveTo>
                  <a:cubicBezTo>
                    <a:pt x="23" y="97"/>
                    <a:pt x="21" y="99"/>
                    <a:pt x="21" y="101"/>
                  </a:cubicBezTo>
                  <a:cubicBezTo>
                    <a:pt x="21" y="103"/>
                    <a:pt x="23" y="104"/>
                    <a:pt x="25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9" y="104"/>
                    <a:pt x="91" y="103"/>
                    <a:pt x="91" y="101"/>
                  </a:cubicBezTo>
                  <a:cubicBezTo>
                    <a:pt x="91" y="99"/>
                    <a:pt x="89" y="97"/>
                    <a:pt x="87" y="97"/>
                  </a:cubicBezTo>
                  <a:lnTo>
                    <a:pt x="25" y="97"/>
                  </a:lnTo>
                  <a:close/>
                  <a:moveTo>
                    <a:pt x="21" y="115"/>
                  </a:moveTo>
                  <a:cubicBezTo>
                    <a:pt x="21" y="113"/>
                    <a:pt x="23" y="111"/>
                    <a:pt x="25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1" y="111"/>
                    <a:pt x="63" y="113"/>
                    <a:pt x="63" y="115"/>
                  </a:cubicBezTo>
                  <a:cubicBezTo>
                    <a:pt x="63" y="117"/>
                    <a:pt x="61" y="118"/>
                    <a:pt x="59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3" y="118"/>
                    <a:pt x="21" y="117"/>
                    <a:pt x="21" y="115"/>
                  </a:cubicBezTo>
                  <a:moveTo>
                    <a:pt x="21" y="31"/>
                  </a:moveTo>
                  <a:cubicBezTo>
                    <a:pt x="21" y="37"/>
                    <a:pt x="26" y="42"/>
                    <a:pt x="32" y="42"/>
                  </a:cubicBezTo>
                  <a:cubicBezTo>
                    <a:pt x="37" y="42"/>
                    <a:pt x="42" y="37"/>
                    <a:pt x="42" y="31"/>
                  </a:cubicBezTo>
                  <a:cubicBezTo>
                    <a:pt x="42" y="26"/>
                    <a:pt x="37" y="21"/>
                    <a:pt x="32" y="21"/>
                  </a:cubicBezTo>
                  <a:cubicBezTo>
                    <a:pt x="26" y="21"/>
                    <a:pt x="21" y="26"/>
                    <a:pt x="21" y="31"/>
                  </a:cubicBezTo>
                  <a:moveTo>
                    <a:pt x="32" y="35"/>
                  </a:moveTo>
                  <a:cubicBezTo>
                    <a:pt x="34" y="35"/>
                    <a:pt x="35" y="33"/>
                    <a:pt x="35" y="31"/>
                  </a:cubicBezTo>
                  <a:cubicBezTo>
                    <a:pt x="35" y="30"/>
                    <a:pt x="34" y="28"/>
                    <a:pt x="32" y="28"/>
                  </a:cubicBezTo>
                  <a:cubicBezTo>
                    <a:pt x="30" y="28"/>
                    <a:pt x="28" y="30"/>
                    <a:pt x="28" y="31"/>
                  </a:cubicBezTo>
                  <a:cubicBezTo>
                    <a:pt x="28" y="33"/>
                    <a:pt x="30" y="35"/>
                    <a:pt x="32" y="35"/>
                  </a:cubicBezTo>
                </a:path>
              </a:pathLst>
            </a:custGeom>
            <a:solidFill>
              <a:srgbClr val="96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  <p:sp>
          <p:nvSpPr>
            <p:cNvPr id="65" name="Oval 25">
              <a:extLst>
                <a:ext uri="{FF2B5EF4-FFF2-40B4-BE49-F238E27FC236}">
                  <a16:creationId xmlns:a16="http://schemas.microsoft.com/office/drawing/2014/main" id="{B9DCD20D-3A19-19A7-DF63-08088AD2F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04513" y="2462213"/>
              <a:ext cx="731837" cy="731837"/>
            </a:xfrm>
            <a:prstGeom prst="ellipse">
              <a:avLst/>
            </a:prstGeom>
            <a:noFill/>
            <a:ln w="41275" cap="flat">
              <a:solidFill>
                <a:srgbClr val="96C0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28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80533" y="1734279"/>
            <a:ext cx="6448567" cy="2416439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445F0AB6-A0BE-AB25-7049-44AB135073E6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bg2">
              <a:lumMod val="60000"/>
              <a:lumOff val="4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9D811FA-A775-6C6A-5633-FA64DB790B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8" y="3111161"/>
            <a:ext cx="1655778" cy="54602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solidFill>
              <a:srgbClr val="AA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solidFill>
              <a:srgbClr val="AA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0079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96C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solidFill>
              <a:srgbClr val="C7D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solidFill>
              <a:srgbClr val="63A0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solidFill>
              <a:srgbClr val="007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87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09785" y="1766277"/>
            <a:ext cx="6519315" cy="2336493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F54C5D80-9C93-A65A-2CFE-079E68B19F02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FF8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FFA5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  <a:solidFill>
            <a:srgbClr val="FF8300"/>
          </a:solidFill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5876-3386-E2D7-7996-32BF0102911B}"/>
              </a:ext>
            </a:extLst>
          </p:cNvPr>
          <p:cNvGrpSpPr/>
          <p:nvPr userDrawn="1"/>
        </p:nvGrpSpPr>
        <p:grpSpPr>
          <a:xfrm>
            <a:off x="4659313" y="3111500"/>
            <a:ext cx="1662112" cy="574675"/>
            <a:chOff x="4659313" y="3111500"/>
            <a:chExt cx="1662112" cy="5746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C014B4D-566C-A3AA-ED81-CA66E24C8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550" y="3111500"/>
              <a:ext cx="1158875" cy="574675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39B3B5-7759-7B04-9722-60E65A476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9313" y="3111500"/>
              <a:ext cx="444500" cy="477838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0302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80533" y="1734279"/>
            <a:ext cx="6448567" cy="2368491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F54C5D80-9C93-A65A-2CFE-079E68B19F02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FF8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FFA5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  <a:solidFill>
            <a:srgbClr val="FF8300"/>
          </a:solidFill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5876-3386-E2D7-7996-32BF0102911B}"/>
              </a:ext>
            </a:extLst>
          </p:cNvPr>
          <p:cNvGrpSpPr/>
          <p:nvPr userDrawn="1"/>
        </p:nvGrpSpPr>
        <p:grpSpPr>
          <a:xfrm>
            <a:off x="4659313" y="3111500"/>
            <a:ext cx="1662112" cy="574675"/>
            <a:chOff x="4659313" y="3111500"/>
            <a:chExt cx="1662112" cy="5746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C014B4D-566C-A3AA-ED81-CA66E24C8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550" y="3111500"/>
              <a:ext cx="1158875" cy="574675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39B3B5-7759-7B04-9722-60E65A476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9313" y="3111500"/>
              <a:ext cx="444500" cy="477838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791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80533" y="1734279"/>
            <a:ext cx="6448567" cy="2368491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F54C5D80-9C93-A65A-2CFE-079E68B19F02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FF8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FFA5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  <a:solidFill>
            <a:srgbClr val="FF8300"/>
          </a:solidFill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5876-3386-E2D7-7996-32BF0102911B}"/>
              </a:ext>
            </a:extLst>
          </p:cNvPr>
          <p:cNvGrpSpPr/>
          <p:nvPr userDrawn="1"/>
        </p:nvGrpSpPr>
        <p:grpSpPr>
          <a:xfrm>
            <a:off x="4659313" y="3111500"/>
            <a:ext cx="1662112" cy="574675"/>
            <a:chOff x="4659313" y="3111500"/>
            <a:chExt cx="1662112" cy="5746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C014B4D-566C-A3AA-ED81-CA66E24C8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550" y="3111500"/>
              <a:ext cx="1158875" cy="574675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39B3B5-7759-7B04-9722-60E65A476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9313" y="3111500"/>
              <a:ext cx="444500" cy="477838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7699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80533" y="1734279"/>
            <a:ext cx="6448567" cy="2368491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F54C5D80-9C93-A65A-2CFE-079E68B19F02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2"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rgbClr val="FF8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rgbClr val="FFA5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  <a:solidFill>
            <a:srgbClr val="FF8300"/>
          </a:solidFill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5876-3386-E2D7-7996-32BF0102911B}"/>
              </a:ext>
            </a:extLst>
          </p:cNvPr>
          <p:cNvGrpSpPr/>
          <p:nvPr userDrawn="1"/>
        </p:nvGrpSpPr>
        <p:grpSpPr>
          <a:xfrm>
            <a:off x="4659313" y="3111500"/>
            <a:ext cx="1662112" cy="574675"/>
            <a:chOff x="4659313" y="3111500"/>
            <a:chExt cx="1662112" cy="5746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C014B4D-566C-A3AA-ED81-CA66E24C8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550" y="3111500"/>
              <a:ext cx="1158875" cy="574675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39B3B5-7759-7B04-9722-60E65A476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9313" y="3111500"/>
              <a:ext cx="444500" cy="477838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01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285A9DB8-2ED3-3651-8896-13DAB5C495C8}"/>
              </a:ext>
            </a:extLst>
          </p:cNvPr>
          <p:cNvSpPr/>
          <p:nvPr userDrawn="1"/>
        </p:nvSpPr>
        <p:spPr>
          <a:xfrm>
            <a:off x="1180533" y="1734279"/>
            <a:ext cx="6448567" cy="2368491"/>
          </a:xfrm>
          <a:prstGeom prst="round2SameRect">
            <a:avLst>
              <a:gd name="adj1" fmla="val 2418"/>
              <a:gd name="adj2" fmla="val 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ACD357E-E9CB-2949-6736-21631AA0D40A}"/>
              </a:ext>
            </a:extLst>
          </p:cNvPr>
          <p:cNvSpPr/>
          <p:nvPr userDrawn="1"/>
        </p:nvSpPr>
        <p:spPr>
          <a:xfrm rot="5400000">
            <a:off x="4292389" y="-298237"/>
            <a:ext cx="2244724" cy="10829501"/>
          </a:xfrm>
          <a:prstGeom prst="round2SameRect">
            <a:avLst>
              <a:gd name="adj1" fmla="val 2804"/>
              <a:gd name="adj2" fmla="val 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2" name="Graphic 1" descr="Computer with solid fill">
            <a:extLst>
              <a:ext uri="{FF2B5EF4-FFF2-40B4-BE49-F238E27FC236}">
                <a16:creationId xmlns:a16="http://schemas.microsoft.com/office/drawing/2014/main" id="{E1E642F5-29A5-D7AC-BE58-21EF771DF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878" y="4471161"/>
            <a:ext cx="930749" cy="930749"/>
          </a:xfrm>
          <a:prstGeom prst="rect">
            <a:avLst/>
          </a:prstGeom>
        </p:spPr>
      </p:pic>
      <p:sp>
        <p:nvSpPr>
          <p:cNvPr id="4" name="Arrow: Chevron 3">
            <a:extLst>
              <a:ext uri="{FF2B5EF4-FFF2-40B4-BE49-F238E27FC236}">
                <a16:creationId xmlns:a16="http://schemas.microsoft.com/office/drawing/2014/main" id="{FBC97322-8BFD-FABA-A35C-918DA162ED91}"/>
              </a:ext>
            </a:extLst>
          </p:cNvPr>
          <p:cNvSpPr/>
          <p:nvPr userDrawn="1"/>
        </p:nvSpPr>
        <p:spPr>
          <a:xfrm>
            <a:off x="3983022" y="4770713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CF238DB-3455-E3B2-3AD5-142AAEB4DA33}"/>
              </a:ext>
            </a:extLst>
          </p:cNvPr>
          <p:cNvSpPr/>
          <p:nvPr userDrawn="1"/>
        </p:nvSpPr>
        <p:spPr>
          <a:xfrm>
            <a:off x="7380169" y="4778910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49C1D4-6E36-97F3-6359-5B749971A7C1}"/>
              </a:ext>
            </a:extLst>
          </p:cNvPr>
          <p:cNvSpPr/>
          <p:nvPr userDrawn="1"/>
        </p:nvSpPr>
        <p:spPr>
          <a:xfrm>
            <a:off x="8558250" y="4262464"/>
            <a:ext cx="1539266" cy="15408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03CBBBC-472E-4DD4-30AB-76D169705EAC}"/>
              </a:ext>
            </a:extLst>
          </p:cNvPr>
          <p:cNvSpPr/>
          <p:nvPr userDrawn="1"/>
        </p:nvSpPr>
        <p:spPr>
          <a:xfrm>
            <a:off x="3985893" y="2333839"/>
            <a:ext cx="284724" cy="783826"/>
          </a:xfrm>
          <a:prstGeom prst="chevron">
            <a:avLst>
              <a:gd name="adj" fmla="val 69231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C2F-7906-C7C9-6752-FB610FA2142B}"/>
              </a:ext>
            </a:extLst>
          </p:cNvPr>
          <p:cNvSpPr txBox="1"/>
          <p:nvPr userDrawn="1"/>
        </p:nvSpPr>
        <p:spPr>
          <a:xfrm>
            <a:off x="2620923" y="2354179"/>
            <a:ext cx="11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Medium" pitchFamily="50" charset="0"/>
                <a:ea typeface="+mn-ea"/>
                <a:cs typeface="+mn-cs"/>
              </a:rPr>
              <a:t>REDUCTION IN TIME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F1F1EE-B737-F9B3-271A-EE6B06929C68}"/>
              </a:ext>
            </a:extLst>
          </p:cNvPr>
          <p:cNvSpPr/>
          <p:nvPr userDrawn="1"/>
        </p:nvSpPr>
        <p:spPr>
          <a:xfrm>
            <a:off x="5078636" y="1975579"/>
            <a:ext cx="1539266" cy="15408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BFEBABE-6219-9D01-328B-A5FD72028041}"/>
              </a:ext>
            </a:extLst>
          </p:cNvPr>
          <p:cNvGrpSpPr/>
          <p:nvPr userDrawn="1"/>
        </p:nvGrpSpPr>
        <p:grpSpPr>
          <a:xfrm>
            <a:off x="8106771" y="5402263"/>
            <a:ext cx="1702795" cy="584775"/>
            <a:chOff x="7935913" y="5402263"/>
            <a:chExt cx="1662112" cy="573087"/>
          </a:xfrm>
          <a:solidFill>
            <a:schemeClr val="accent1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0D9FC2F-97CE-98ED-251A-3E049B7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39150" y="5402263"/>
              <a:ext cx="1158875" cy="573087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079CFA-0BA7-9E11-2B1C-E871D1600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5913" y="5402263"/>
              <a:ext cx="444500" cy="476250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Freeform 10">
            <a:extLst>
              <a:ext uri="{FF2B5EF4-FFF2-40B4-BE49-F238E27FC236}">
                <a16:creationId xmlns:a16="http://schemas.microsoft.com/office/drawing/2014/main" id="{C3DF5046-14F6-BE8D-654A-2DAF6626D3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93106" y="4660900"/>
            <a:ext cx="536575" cy="533400"/>
          </a:xfrm>
          <a:custGeom>
            <a:avLst/>
            <a:gdLst>
              <a:gd name="T0" fmla="*/ 55 w 109"/>
              <a:gd name="T1" fmla="*/ 0 h 108"/>
              <a:gd name="T2" fmla="*/ 0 w 109"/>
              <a:gd name="T3" fmla="*/ 54 h 108"/>
              <a:gd name="T4" fmla="*/ 55 w 109"/>
              <a:gd name="T5" fmla="*/ 108 h 108"/>
              <a:gd name="T6" fmla="*/ 109 w 109"/>
              <a:gd name="T7" fmla="*/ 54 h 108"/>
              <a:gd name="T8" fmla="*/ 55 w 109"/>
              <a:gd name="T9" fmla="*/ 0 h 108"/>
              <a:gd name="T10" fmla="*/ 65 w 109"/>
              <a:gd name="T11" fmla="*/ 75 h 108"/>
              <a:gd name="T12" fmla="*/ 65 w 109"/>
              <a:gd name="T13" fmla="*/ 75 h 108"/>
              <a:gd name="T14" fmla="*/ 58 w 109"/>
              <a:gd name="T15" fmla="*/ 78 h 108"/>
              <a:gd name="T16" fmla="*/ 58 w 109"/>
              <a:gd name="T17" fmla="*/ 86 h 108"/>
              <a:gd name="T18" fmla="*/ 50 w 109"/>
              <a:gd name="T19" fmla="*/ 86 h 108"/>
              <a:gd name="T20" fmla="*/ 50 w 109"/>
              <a:gd name="T21" fmla="*/ 78 h 108"/>
              <a:gd name="T22" fmla="*/ 44 w 109"/>
              <a:gd name="T23" fmla="*/ 75 h 108"/>
              <a:gd name="T24" fmla="*/ 40 w 109"/>
              <a:gd name="T25" fmla="*/ 67 h 108"/>
              <a:gd name="T26" fmla="*/ 48 w 109"/>
              <a:gd name="T27" fmla="*/ 66 h 108"/>
              <a:gd name="T28" fmla="*/ 49 w 109"/>
              <a:gd name="T29" fmla="*/ 69 h 108"/>
              <a:gd name="T30" fmla="*/ 60 w 109"/>
              <a:gd name="T31" fmla="*/ 69 h 108"/>
              <a:gd name="T32" fmla="*/ 62 w 109"/>
              <a:gd name="T33" fmla="*/ 63 h 108"/>
              <a:gd name="T34" fmla="*/ 59 w 109"/>
              <a:gd name="T35" fmla="*/ 58 h 108"/>
              <a:gd name="T36" fmla="*/ 53 w 109"/>
              <a:gd name="T37" fmla="*/ 56 h 108"/>
              <a:gd name="T38" fmla="*/ 44 w 109"/>
              <a:gd name="T39" fmla="*/ 52 h 108"/>
              <a:gd name="T40" fmla="*/ 40 w 109"/>
              <a:gd name="T41" fmla="*/ 42 h 108"/>
              <a:gd name="T42" fmla="*/ 44 w 109"/>
              <a:gd name="T43" fmla="*/ 33 h 108"/>
              <a:gd name="T44" fmla="*/ 44 w 109"/>
              <a:gd name="T45" fmla="*/ 33 h 108"/>
              <a:gd name="T46" fmla="*/ 44 w 109"/>
              <a:gd name="T47" fmla="*/ 33 h 108"/>
              <a:gd name="T48" fmla="*/ 50 w 109"/>
              <a:gd name="T49" fmla="*/ 30 h 108"/>
              <a:gd name="T50" fmla="*/ 50 w 109"/>
              <a:gd name="T51" fmla="*/ 22 h 108"/>
              <a:gd name="T52" fmla="*/ 58 w 109"/>
              <a:gd name="T53" fmla="*/ 22 h 108"/>
              <a:gd name="T54" fmla="*/ 58 w 109"/>
              <a:gd name="T55" fmla="*/ 29 h 108"/>
              <a:gd name="T56" fmla="*/ 64 w 109"/>
              <a:gd name="T57" fmla="*/ 33 h 108"/>
              <a:gd name="T58" fmla="*/ 68 w 109"/>
              <a:gd name="T59" fmla="*/ 39 h 108"/>
              <a:gd name="T60" fmla="*/ 60 w 109"/>
              <a:gd name="T61" fmla="*/ 40 h 108"/>
              <a:gd name="T62" fmla="*/ 59 w 109"/>
              <a:gd name="T63" fmla="*/ 39 h 108"/>
              <a:gd name="T64" fmla="*/ 50 w 109"/>
              <a:gd name="T65" fmla="*/ 39 h 108"/>
              <a:gd name="T66" fmla="*/ 48 w 109"/>
              <a:gd name="T67" fmla="*/ 42 h 108"/>
              <a:gd name="T68" fmla="*/ 50 w 109"/>
              <a:gd name="T69" fmla="*/ 46 h 108"/>
              <a:gd name="T70" fmla="*/ 55 w 109"/>
              <a:gd name="T71" fmla="*/ 48 h 108"/>
              <a:gd name="T72" fmla="*/ 64 w 109"/>
              <a:gd name="T73" fmla="*/ 52 h 108"/>
              <a:gd name="T74" fmla="*/ 70 w 109"/>
              <a:gd name="T75" fmla="*/ 63 h 108"/>
              <a:gd name="T76" fmla="*/ 65 w 109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83"/>
                  <a:pt x="25" y="108"/>
                  <a:pt x="55" y="108"/>
                </a:cubicBezTo>
                <a:cubicBezTo>
                  <a:pt x="85" y="108"/>
                  <a:pt x="109" y="83"/>
                  <a:pt x="109" y="54"/>
                </a:cubicBezTo>
                <a:cubicBezTo>
                  <a:pt x="109" y="24"/>
                  <a:pt x="85" y="0"/>
                  <a:pt x="55" y="0"/>
                </a:cubicBezTo>
                <a:moveTo>
                  <a:pt x="65" y="75"/>
                </a:moveTo>
                <a:cubicBezTo>
                  <a:pt x="65" y="75"/>
                  <a:pt x="65" y="75"/>
                  <a:pt x="65" y="75"/>
                </a:cubicBezTo>
                <a:cubicBezTo>
                  <a:pt x="63" y="77"/>
                  <a:pt x="60" y="78"/>
                  <a:pt x="58" y="78"/>
                </a:cubicBezTo>
                <a:cubicBezTo>
                  <a:pt x="58" y="86"/>
                  <a:pt x="58" y="86"/>
                  <a:pt x="58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7"/>
                  <a:pt x="46" y="76"/>
                  <a:pt x="44" y="75"/>
                </a:cubicBezTo>
                <a:cubicBezTo>
                  <a:pt x="42" y="73"/>
                  <a:pt x="40" y="70"/>
                  <a:pt x="40" y="67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7"/>
                  <a:pt x="48" y="68"/>
                  <a:pt x="49" y="69"/>
                </a:cubicBezTo>
                <a:cubicBezTo>
                  <a:pt x="52" y="71"/>
                  <a:pt x="57" y="71"/>
                  <a:pt x="60" y="69"/>
                </a:cubicBezTo>
                <a:cubicBezTo>
                  <a:pt x="61" y="67"/>
                  <a:pt x="62" y="65"/>
                  <a:pt x="62" y="63"/>
                </a:cubicBezTo>
                <a:cubicBezTo>
                  <a:pt x="62" y="61"/>
                  <a:pt x="61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40" y="45"/>
                  <a:pt x="40" y="42"/>
                </a:cubicBezTo>
                <a:cubicBezTo>
                  <a:pt x="40" y="38"/>
                  <a:pt x="42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6" y="31"/>
                  <a:pt x="48" y="30"/>
                  <a:pt x="50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60" y="30"/>
                  <a:pt x="63" y="31"/>
                  <a:pt x="64" y="33"/>
                </a:cubicBezTo>
                <a:cubicBezTo>
                  <a:pt x="66" y="35"/>
                  <a:pt x="68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39"/>
                  <a:pt x="59" y="39"/>
                </a:cubicBezTo>
                <a:cubicBezTo>
                  <a:pt x="57" y="37"/>
                  <a:pt x="52" y="37"/>
                  <a:pt x="50" y="39"/>
                </a:cubicBezTo>
                <a:cubicBezTo>
                  <a:pt x="49" y="40"/>
                  <a:pt x="48" y="41"/>
                  <a:pt x="48" y="42"/>
                </a:cubicBezTo>
                <a:cubicBezTo>
                  <a:pt x="48" y="43"/>
                  <a:pt x="49" y="45"/>
                  <a:pt x="50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8" y="49"/>
                  <a:pt x="61" y="50"/>
                  <a:pt x="64" y="52"/>
                </a:cubicBezTo>
                <a:cubicBezTo>
                  <a:pt x="67" y="55"/>
                  <a:pt x="70" y="59"/>
                  <a:pt x="70" y="63"/>
                </a:cubicBezTo>
                <a:cubicBezTo>
                  <a:pt x="70" y="67"/>
                  <a:pt x="68" y="71"/>
                  <a:pt x="65" y="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423D4F3D-2270-0805-EDF1-83E1D3D92F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53468" y="45466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4 w 108"/>
              <a:gd name="T11" fmla="*/ 75 h 108"/>
              <a:gd name="T12" fmla="*/ 64 w 108"/>
              <a:gd name="T13" fmla="*/ 75 h 108"/>
              <a:gd name="T14" fmla="*/ 57 w 108"/>
              <a:gd name="T15" fmla="*/ 79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3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4 h 108"/>
              <a:gd name="T34" fmla="*/ 58 w 108"/>
              <a:gd name="T35" fmla="*/ 59 h 108"/>
              <a:gd name="T36" fmla="*/ 52 w 108"/>
              <a:gd name="T37" fmla="*/ 56 h 108"/>
              <a:gd name="T38" fmla="*/ 43 w 108"/>
              <a:gd name="T39" fmla="*/ 52 h 108"/>
              <a:gd name="T40" fmla="*/ 39 w 108"/>
              <a:gd name="T41" fmla="*/ 42 h 108"/>
              <a:gd name="T42" fmla="*/ 43 w 108"/>
              <a:gd name="T43" fmla="*/ 33 h 108"/>
              <a:gd name="T44" fmla="*/ 43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30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1 h 108"/>
              <a:gd name="T62" fmla="*/ 58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4 w 108"/>
              <a:gd name="T71" fmla="*/ 49 h 108"/>
              <a:gd name="T72" fmla="*/ 63 w 108"/>
              <a:gd name="T73" fmla="*/ 52 h 108"/>
              <a:gd name="T74" fmla="*/ 69 w 108"/>
              <a:gd name="T75" fmla="*/ 63 h 108"/>
              <a:gd name="T76" fmla="*/ 64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84" y="108"/>
                  <a:pt x="108" y="84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9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8"/>
                  <a:pt x="45" y="77"/>
                  <a:pt x="43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0" y="68"/>
                  <a:pt x="61" y="66"/>
                  <a:pt x="61" y="64"/>
                </a:cubicBezTo>
                <a:cubicBezTo>
                  <a:pt x="61" y="62"/>
                  <a:pt x="60" y="60"/>
                  <a:pt x="58" y="59"/>
                </a:cubicBezTo>
                <a:cubicBezTo>
                  <a:pt x="56" y="57"/>
                  <a:pt x="55" y="57"/>
                  <a:pt x="52" y="56"/>
                </a:cubicBezTo>
                <a:cubicBezTo>
                  <a:pt x="50" y="56"/>
                  <a:pt x="46" y="55"/>
                  <a:pt x="43" y="52"/>
                </a:cubicBezTo>
                <a:cubicBezTo>
                  <a:pt x="40" y="49"/>
                  <a:pt x="39" y="45"/>
                  <a:pt x="39" y="42"/>
                </a:cubicBezTo>
                <a:cubicBezTo>
                  <a:pt x="39" y="39"/>
                  <a:pt x="41" y="35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1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30"/>
                  <a:pt x="62" y="32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0"/>
                  <a:pt x="59" y="40"/>
                  <a:pt x="58" y="39"/>
                </a:cubicBezTo>
                <a:cubicBezTo>
                  <a:pt x="56" y="37"/>
                  <a:pt x="51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4"/>
                  <a:pt x="48" y="45"/>
                  <a:pt x="49" y="46"/>
                </a:cubicBezTo>
                <a:cubicBezTo>
                  <a:pt x="50" y="48"/>
                  <a:pt x="52" y="48"/>
                  <a:pt x="54" y="49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2"/>
                  <a:pt x="64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F7FEBC4D-0CFD-C244-4574-BD4B5D0C67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07481" y="4660900"/>
            <a:ext cx="531812" cy="533400"/>
          </a:xfrm>
          <a:custGeom>
            <a:avLst/>
            <a:gdLst>
              <a:gd name="T0" fmla="*/ 54 w 108"/>
              <a:gd name="T1" fmla="*/ 0 h 108"/>
              <a:gd name="T2" fmla="*/ 0 w 108"/>
              <a:gd name="T3" fmla="*/ 54 h 108"/>
              <a:gd name="T4" fmla="*/ 54 w 108"/>
              <a:gd name="T5" fmla="*/ 108 h 108"/>
              <a:gd name="T6" fmla="*/ 108 w 108"/>
              <a:gd name="T7" fmla="*/ 54 h 108"/>
              <a:gd name="T8" fmla="*/ 54 w 108"/>
              <a:gd name="T9" fmla="*/ 0 h 108"/>
              <a:gd name="T10" fmla="*/ 65 w 108"/>
              <a:gd name="T11" fmla="*/ 75 h 108"/>
              <a:gd name="T12" fmla="*/ 64 w 108"/>
              <a:gd name="T13" fmla="*/ 75 h 108"/>
              <a:gd name="T14" fmla="*/ 57 w 108"/>
              <a:gd name="T15" fmla="*/ 78 h 108"/>
              <a:gd name="T16" fmla="*/ 57 w 108"/>
              <a:gd name="T17" fmla="*/ 86 h 108"/>
              <a:gd name="T18" fmla="*/ 49 w 108"/>
              <a:gd name="T19" fmla="*/ 86 h 108"/>
              <a:gd name="T20" fmla="*/ 49 w 108"/>
              <a:gd name="T21" fmla="*/ 78 h 108"/>
              <a:gd name="T22" fmla="*/ 44 w 108"/>
              <a:gd name="T23" fmla="*/ 75 h 108"/>
              <a:gd name="T24" fmla="*/ 39 w 108"/>
              <a:gd name="T25" fmla="*/ 67 h 108"/>
              <a:gd name="T26" fmla="*/ 47 w 108"/>
              <a:gd name="T27" fmla="*/ 66 h 108"/>
              <a:gd name="T28" fmla="*/ 49 w 108"/>
              <a:gd name="T29" fmla="*/ 69 h 108"/>
              <a:gd name="T30" fmla="*/ 59 w 108"/>
              <a:gd name="T31" fmla="*/ 69 h 108"/>
              <a:gd name="T32" fmla="*/ 61 w 108"/>
              <a:gd name="T33" fmla="*/ 63 h 108"/>
              <a:gd name="T34" fmla="*/ 59 w 108"/>
              <a:gd name="T35" fmla="*/ 58 h 108"/>
              <a:gd name="T36" fmla="*/ 53 w 108"/>
              <a:gd name="T37" fmla="*/ 56 h 108"/>
              <a:gd name="T38" fmla="*/ 44 w 108"/>
              <a:gd name="T39" fmla="*/ 52 h 108"/>
              <a:gd name="T40" fmla="*/ 39 w 108"/>
              <a:gd name="T41" fmla="*/ 42 h 108"/>
              <a:gd name="T42" fmla="*/ 44 w 108"/>
              <a:gd name="T43" fmla="*/ 33 h 108"/>
              <a:gd name="T44" fmla="*/ 44 w 108"/>
              <a:gd name="T45" fmla="*/ 33 h 108"/>
              <a:gd name="T46" fmla="*/ 44 w 108"/>
              <a:gd name="T47" fmla="*/ 33 h 108"/>
              <a:gd name="T48" fmla="*/ 49 w 108"/>
              <a:gd name="T49" fmla="*/ 30 h 108"/>
              <a:gd name="T50" fmla="*/ 49 w 108"/>
              <a:gd name="T51" fmla="*/ 22 h 108"/>
              <a:gd name="T52" fmla="*/ 57 w 108"/>
              <a:gd name="T53" fmla="*/ 22 h 108"/>
              <a:gd name="T54" fmla="*/ 57 w 108"/>
              <a:gd name="T55" fmla="*/ 29 h 108"/>
              <a:gd name="T56" fmla="*/ 64 w 108"/>
              <a:gd name="T57" fmla="*/ 33 h 108"/>
              <a:gd name="T58" fmla="*/ 68 w 108"/>
              <a:gd name="T59" fmla="*/ 39 h 108"/>
              <a:gd name="T60" fmla="*/ 60 w 108"/>
              <a:gd name="T61" fmla="*/ 40 h 108"/>
              <a:gd name="T62" fmla="*/ 59 w 108"/>
              <a:gd name="T63" fmla="*/ 39 h 108"/>
              <a:gd name="T64" fmla="*/ 49 w 108"/>
              <a:gd name="T65" fmla="*/ 39 h 108"/>
              <a:gd name="T66" fmla="*/ 47 w 108"/>
              <a:gd name="T67" fmla="*/ 42 h 108"/>
              <a:gd name="T68" fmla="*/ 49 w 108"/>
              <a:gd name="T69" fmla="*/ 46 h 108"/>
              <a:gd name="T70" fmla="*/ 55 w 108"/>
              <a:gd name="T71" fmla="*/ 48 h 108"/>
              <a:gd name="T72" fmla="*/ 63 w 108"/>
              <a:gd name="T73" fmla="*/ 52 h 108"/>
              <a:gd name="T74" fmla="*/ 69 w 108"/>
              <a:gd name="T75" fmla="*/ 63 h 108"/>
              <a:gd name="T76" fmla="*/ 65 w 108"/>
              <a:gd name="T77" fmla="*/ 7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108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3"/>
                  <a:pt x="24" y="108"/>
                  <a:pt x="54" y="108"/>
                </a:cubicBezTo>
                <a:cubicBezTo>
                  <a:pt x="84" y="108"/>
                  <a:pt x="108" y="83"/>
                  <a:pt x="108" y="54"/>
                </a:cubicBezTo>
                <a:cubicBezTo>
                  <a:pt x="108" y="24"/>
                  <a:pt x="84" y="0"/>
                  <a:pt x="54" y="0"/>
                </a:cubicBezTo>
                <a:moveTo>
                  <a:pt x="65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2" y="77"/>
                  <a:pt x="60" y="78"/>
                  <a:pt x="57" y="78"/>
                </a:cubicBezTo>
                <a:cubicBezTo>
                  <a:pt x="57" y="86"/>
                  <a:pt x="57" y="86"/>
                  <a:pt x="57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78"/>
                  <a:pt x="49" y="78"/>
                  <a:pt x="49" y="78"/>
                </a:cubicBezTo>
                <a:cubicBezTo>
                  <a:pt x="47" y="77"/>
                  <a:pt x="45" y="76"/>
                  <a:pt x="44" y="75"/>
                </a:cubicBezTo>
                <a:cubicBezTo>
                  <a:pt x="41" y="73"/>
                  <a:pt x="39" y="70"/>
                  <a:pt x="39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8" y="68"/>
                  <a:pt x="49" y="69"/>
                </a:cubicBezTo>
                <a:cubicBezTo>
                  <a:pt x="52" y="71"/>
                  <a:pt x="56" y="71"/>
                  <a:pt x="59" y="69"/>
                </a:cubicBezTo>
                <a:cubicBezTo>
                  <a:pt x="61" y="67"/>
                  <a:pt x="61" y="65"/>
                  <a:pt x="61" y="63"/>
                </a:cubicBezTo>
                <a:cubicBezTo>
                  <a:pt x="61" y="61"/>
                  <a:pt x="60" y="60"/>
                  <a:pt x="59" y="58"/>
                </a:cubicBezTo>
                <a:cubicBezTo>
                  <a:pt x="57" y="57"/>
                  <a:pt x="55" y="57"/>
                  <a:pt x="53" y="56"/>
                </a:cubicBezTo>
                <a:cubicBezTo>
                  <a:pt x="50" y="55"/>
                  <a:pt x="47" y="55"/>
                  <a:pt x="44" y="52"/>
                </a:cubicBezTo>
                <a:cubicBezTo>
                  <a:pt x="41" y="49"/>
                  <a:pt x="39" y="45"/>
                  <a:pt x="39" y="42"/>
                </a:cubicBezTo>
                <a:cubicBezTo>
                  <a:pt x="39" y="38"/>
                  <a:pt x="41" y="35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5" y="31"/>
                  <a:pt x="47" y="30"/>
                  <a:pt x="49" y="30"/>
                </a:cubicBezTo>
                <a:cubicBezTo>
                  <a:pt x="49" y="22"/>
                  <a:pt x="49" y="22"/>
                  <a:pt x="49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30"/>
                  <a:pt x="62" y="31"/>
                  <a:pt x="64" y="33"/>
                </a:cubicBezTo>
                <a:cubicBezTo>
                  <a:pt x="66" y="35"/>
                  <a:pt x="67" y="37"/>
                  <a:pt x="68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59" y="39"/>
                  <a:pt x="59" y="39"/>
                </a:cubicBezTo>
                <a:cubicBezTo>
                  <a:pt x="56" y="37"/>
                  <a:pt x="52" y="37"/>
                  <a:pt x="49" y="39"/>
                </a:cubicBezTo>
                <a:cubicBezTo>
                  <a:pt x="48" y="40"/>
                  <a:pt x="47" y="41"/>
                  <a:pt x="47" y="42"/>
                </a:cubicBezTo>
                <a:cubicBezTo>
                  <a:pt x="47" y="43"/>
                  <a:pt x="48" y="45"/>
                  <a:pt x="49" y="46"/>
                </a:cubicBezTo>
                <a:cubicBezTo>
                  <a:pt x="51" y="48"/>
                  <a:pt x="52" y="48"/>
                  <a:pt x="55" y="48"/>
                </a:cubicBezTo>
                <a:cubicBezTo>
                  <a:pt x="57" y="49"/>
                  <a:pt x="60" y="50"/>
                  <a:pt x="63" y="52"/>
                </a:cubicBezTo>
                <a:cubicBezTo>
                  <a:pt x="67" y="55"/>
                  <a:pt x="69" y="59"/>
                  <a:pt x="69" y="63"/>
                </a:cubicBezTo>
                <a:cubicBezTo>
                  <a:pt x="69" y="67"/>
                  <a:pt x="68" y="71"/>
                  <a:pt x="65" y="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59F8D5-E8DD-C0B4-F4AC-5DEDE96166CC}"/>
              </a:ext>
            </a:extLst>
          </p:cNvPr>
          <p:cNvGrpSpPr/>
          <p:nvPr userDrawn="1"/>
        </p:nvGrpSpPr>
        <p:grpSpPr>
          <a:xfrm>
            <a:off x="1919421" y="2168503"/>
            <a:ext cx="704850" cy="763588"/>
            <a:chOff x="2079626" y="2100263"/>
            <a:chExt cx="704850" cy="763588"/>
          </a:xfrm>
          <a:solidFill>
            <a:schemeClr val="tx2"/>
          </a:solidFill>
        </p:grpSpPr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ED50528-BFE8-06DE-F4A0-4A310FA0B6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9626" y="2100263"/>
              <a:ext cx="704850" cy="763588"/>
            </a:xfrm>
            <a:custGeom>
              <a:avLst/>
              <a:gdLst>
                <a:gd name="T0" fmla="*/ 214 w 243"/>
                <a:gd name="T1" fmla="*/ 71 h 263"/>
                <a:gd name="T2" fmla="*/ 220 w 243"/>
                <a:gd name="T3" fmla="*/ 66 h 263"/>
                <a:gd name="T4" fmla="*/ 221 w 243"/>
                <a:gd name="T5" fmla="*/ 63 h 263"/>
                <a:gd name="T6" fmla="*/ 220 w 243"/>
                <a:gd name="T7" fmla="*/ 60 h 263"/>
                <a:gd name="T8" fmla="*/ 204 w 243"/>
                <a:gd name="T9" fmla="*/ 44 h 263"/>
                <a:gd name="T10" fmla="*/ 201 w 243"/>
                <a:gd name="T11" fmla="*/ 43 h 263"/>
                <a:gd name="T12" fmla="*/ 198 w 243"/>
                <a:gd name="T13" fmla="*/ 44 h 263"/>
                <a:gd name="T14" fmla="*/ 192 w 243"/>
                <a:gd name="T15" fmla="*/ 50 h 263"/>
                <a:gd name="T16" fmla="*/ 130 w 243"/>
                <a:gd name="T17" fmla="*/ 26 h 263"/>
                <a:gd name="T18" fmla="*/ 130 w 243"/>
                <a:gd name="T19" fmla="*/ 17 h 263"/>
                <a:gd name="T20" fmla="*/ 139 w 243"/>
                <a:gd name="T21" fmla="*/ 17 h 263"/>
                <a:gd name="T22" fmla="*/ 143 w 243"/>
                <a:gd name="T23" fmla="*/ 13 h 263"/>
                <a:gd name="T24" fmla="*/ 143 w 243"/>
                <a:gd name="T25" fmla="*/ 4 h 263"/>
                <a:gd name="T26" fmla="*/ 139 w 243"/>
                <a:gd name="T27" fmla="*/ 0 h 263"/>
                <a:gd name="T28" fmla="*/ 103 w 243"/>
                <a:gd name="T29" fmla="*/ 0 h 263"/>
                <a:gd name="T30" fmla="*/ 100 w 243"/>
                <a:gd name="T31" fmla="*/ 4 h 263"/>
                <a:gd name="T32" fmla="*/ 100 w 243"/>
                <a:gd name="T33" fmla="*/ 13 h 263"/>
                <a:gd name="T34" fmla="*/ 103 w 243"/>
                <a:gd name="T35" fmla="*/ 17 h 263"/>
                <a:gd name="T36" fmla="*/ 113 w 243"/>
                <a:gd name="T37" fmla="*/ 17 h 263"/>
                <a:gd name="T38" fmla="*/ 113 w 243"/>
                <a:gd name="T39" fmla="*/ 26 h 263"/>
                <a:gd name="T40" fmla="*/ 26 w 243"/>
                <a:gd name="T41" fmla="*/ 75 h 263"/>
                <a:gd name="T42" fmla="*/ 9 w 243"/>
                <a:gd name="T43" fmla="*/ 173 h 263"/>
                <a:gd name="T44" fmla="*/ 74 w 243"/>
                <a:gd name="T45" fmla="*/ 249 h 263"/>
                <a:gd name="T46" fmla="*/ 173 w 243"/>
                <a:gd name="T47" fmla="*/ 247 h 263"/>
                <a:gd name="T48" fmla="*/ 235 w 243"/>
                <a:gd name="T49" fmla="*/ 169 h 263"/>
                <a:gd name="T50" fmla="*/ 214 w 243"/>
                <a:gd name="T51" fmla="*/ 71 h 263"/>
                <a:gd name="T52" fmla="*/ 121 w 243"/>
                <a:gd name="T53" fmla="*/ 242 h 263"/>
                <a:gd name="T54" fmla="*/ 51 w 243"/>
                <a:gd name="T55" fmla="*/ 213 h 263"/>
                <a:gd name="T56" fmla="*/ 22 w 243"/>
                <a:gd name="T57" fmla="*/ 142 h 263"/>
                <a:gd name="T58" fmla="*/ 51 w 243"/>
                <a:gd name="T59" fmla="*/ 72 h 263"/>
                <a:gd name="T60" fmla="*/ 121 w 243"/>
                <a:gd name="T61" fmla="*/ 43 h 263"/>
                <a:gd name="T62" fmla="*/ 192 w 243"/>
                <a:gd name="T63" fmla="*/ 72 h 263"/>
                <a:gd name="T64" fmla="*/ 221 w 243"/>
                <a:gd name="T65" fmla="*/ 142 h 263"/>
                <a:gd name="T66" fmla="*/ 192 w 243"/>
                <a:gd name="T67" fmla="*/ 213 h 263"/>
                <a:gd name="T68" fmla="*/ 121 w 243"/>
                <a:gd name="T69" fmla="*/ 2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63">
                  <a:moveTo>
                    <a:pt x="214" y="71"/>
                  </a:moveTo>
                  <a:cubicBezTo>
                    <a:pt x="220" y="66"/>
                    <a:pt x="220" y="66"/>
                    <a:pt x="220" y="66"/>
                  </a:cubicBezTo>
                  <a:cubicBezTo>
                    <a:pt x="220" y="65"/>
                    <a:pt x="221" y="64"/>
                    <a:pt x="221" y="63"/>
                  </a:cubicBezTo>
                  <a:cubicBezTo>
                    <a:pt x="221" y="62"/>
                    <a:pt x="220" y="61"/>
                    <a:pt x="220" y="60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3" y="43"/>
                    <a:pt x="202" y="43"/>
                    <a:pt x="201" y="43"/>
                  </a:cubicBezTo>
                  <a:cubicBezTo>
                    <a:pt x="200" y="43"/>
                    <a:pt x="199" y="43"/>
                    <a:pt x="198" y="44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74" y="36"/>
                    <a:pt x="153" y="28"/>
                    <a:pt x="130" y="26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2" y="17"/>
                    <a:pt x="143" y="15"/>
                    <a:pt x="143" y="13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2"/>
                    <a:pt x="142" y="0"/>
                    <a:pt x="13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100" y="2"/>
                    <a:pt x="100" y="4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5"/>
                    <a:pt x="101" y="17"/>
                    <a:pt x="10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78" y="28"/>
                    <a:pt x="46" y="46"/>
                    <a:pt x="26" y="75"/>
                  </a:cubicBezTo>
                  <a:cubicBezTo>
                    <a:pt x="6" y="103"/>
                    <a:pt x="0" y="139"/>
                    <a:pt x="9" y="173"/>
                  </a:cubicBezTo>
                  <a:cubicBezTo>
                    <a:pt x="18" y="207"/>
                    <a:pt x="42" y="234"/>
                    <a:pt x="74" y="249"/>
                  </a:cubicBezTo>
                  <a:cubicBezTo>
                    <a:pt x="105" y="263"/>
                    <a:pt x="142" y="262"/>
                    <a:pt x="173" y="247"/>
                  </a:cubicBezTo>
                  <a:cubicBezTo>
                    <a:pt x="204" y="231"/>
                    <a:pt x="227" y="203"/>
                    <a:pt x="235" y="169"/>
                  </a:cubicBezTo>
                  <a:cubicBezTo>
                    <a:pt x="243" y="135"/>
                    <a:pt x="235" y="99"/>
                    <a:pt x="214" y="71"/>
                  </a:cubicBezTo>
                  <a:close/>
                  <a:moveTo>
                    <a:pt x="121" y="242"/>
                  </a:moveTo>
                  <a:cubicBezTo>
                    <a:pt x="95" y="242"/>
                    <a:pt x="70" y="231"/>
                    <a:pt x="51" y="213"/>
                  </a:cubicBezTo>
                  <a:cubicBezTo>
                    <a:pt x="32" y="194"/>
                    <a:pt x="22" y="169"/>
                    <a:pt x="22" y="142"/>
                  </a:cubicBezTo>
                  <a:cubicBezTo>
                    <a:pt x="22" y="116"/>
                    <a:pt x="32" y="91"/>
                    <a:pt x="51" y="72"/>
                  </a:cubicBezTo>
                  <a:cubicBezTo>
                    <a:pt x="70" y="53"/>
                    <a:pt x="95" y="43"/>
                    <a:pt x="121" y="43"/>
                  </a:cubicBezTo>
                  <a:cubicBezTo>
                    <a:pt x="148" y="43"/>
                    <a:pt x="173" y="53"/>
                    <a:pt x="192" y="72"/>
                  </a:cubicBezTo>
                  <a:cubicBezTo>
                    <a:pt x="210" y="91"/>
                    <a:pt x="221" y="116"/>
                    <a:pt x="221" y="142"/>
                  </a:cubicBezTo>
                  <a:cubicBezTo>
                    <a:pt x="221" y="169"/>
                    <a:pt x="210" y="194"/>
                    <a:pt x="192" y="213"/>
                  </a:cubicBezTo>
                  <a:cubicBezTo>
                    <a:pt x="173" y="231"/>
                    <a:pt x="148" y="242"/>
                    <a:pt x="121" y="2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50D3998-F468-0E77-327B-0DDD7B2D4E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5513" y="2281238"/>
              <a:ext cx="266700" cy="463550"/>
            </a:xfrm>
            <a:custGeom>
              <a:avLst/>
              <a:gdLst>
                <a:gd name="T0" fmla="*/ 83 w 92"/>
                <a:gd name="T1" fmla="*/ 17 h 160"/>
                <a:gd name="T2" fmla="*/ 92 w 92"/>
                <a:gd name="T3" fmla="*/ 0 h 160"/>
                <a:gd name="T4" fmla="*/ 67 w 92"/>
                <a:gd name="T5" fmla="*/ 19 h 160"/>
                <a:gd name="T6" fmla="*/ 72 w 92"/>
                <a:gd name="T7" fmla="*/ 0 h 160"/>
                <a:gd name="T8" fmla="*/ 67 w 92"/>
                <a:gd name="T9" fmla="*/ 19 h 160"/>
                <a:gd name="T10" fmla="*/ 45 w 92"/>
                <a:gd name="T11" fmla="*/ 8 h 160"/>
                <a:gd name="T12" fmla="*/ 58 w 92"/>
                <a:gd name="T13" fmla="*/ 21 h 160"/>
                <a:gd name="T14" fmla="*/ 40 w 92"/>
                <a:gd name="T15" fmla="*/ 33 h 160"/>
                <a:gd name="T16" fmla="*/ 34 w 92"/>
                <a:gd name="T17" fmla="*/ 15 h 160"/>
                <a:gd name="T18" fmla="*/ 40 w 92"/>
                <a:gd name="T19" fmla="*/ 33 h 160"/>
                <a:gd name="T20" fmla="*/ 15 w 92"/>
                <a:gd name="T21" fmla="*/ 34 h 160"/>
                <a:gd name="T22" fmla="*/ 33 w 92"/>
                <a:gd name="T23" fmla="*/ 39 h 160"/>
                <a:gd name="T24" fmla="*/ 22 w 92"/>
                <a:gd name="T25" fmla="*/ 58 h 160"/>
                <a:gd name="T26" fmla="*/ 9 w 92"/>
                <a:gd name="T27" fmla="*/ 45 h 160"/>
                <a:gd name="T28" fmla="*/ 22 w 92"/>
                <a:gd name="T29" fmla="*/ 58 h 160"/>
                <a:gd name="T30" fmla="*/ 1 w 92"/>
                <a:gd name="T31" fmla="*/ 72 h 160"/>
                <a:gd name="T32" fmla="*/ 19 w 92"/>
                <a:gd name="T33" fmla="*/ 67 h 160"/>
                <a:gd name="T34" fmla="*/ 1 w 92"/>
                <a:gd name="T35" fmla="*/ 92 h 160"/>
                <a:gd name="T36" fmla="*/ 18 w 92"/>
                <a:gd name="T37" fmla="*/ 83 h 160"/>
                <a:gd name="T38" fmla="*/ 1 w 92"/>
                <a:gd name="T39" fmla="*/ 92 h 160"/>
                <a:gd name="T40" fmla="*/ 3 w 92"/>
                <a:gd name="T41" fmla="*/ 104 h 160"/>
                <a:gd name="T42" fmla="*/ 22 w 92"/>
                <a:gd name="T43" fmla="*/ 105 h 160"/>
                <a:gd name="T44" fmla="*/ 16 w 92"/>
                <a:gd name="T45" fmla="*/ 129 h 160"/>
                <a:gd name="T46" fmla="*/ 26 w 92"/>
                <a:gd name="T47" fmla="*/ 113 h 160"/>
                <a:gd name="T48" fmla="*/ 16 w 92"/>
                <a:gd name="T49" fmla="*/ 129 h 160"/>
                <a:gd name="T50" fmla="*/ 24 w 92"/>
                <a:gd name="T51" fmla="*/ 138 h 160"/>
                <a:gd name="T52" fmla="*/ 41 w 92"/>
                <a:gd name="T53" fmla="*/ 130 h 160"/>
                <a:gd name="T54" fmla="*/ 46 w 92"/>
                <a:gd name="T55" fmla="*/ 154 h 160"/>
                <a:gd name="T56" fmla="*/ 48 w 92"/>
                <a:gd name="T57" fmla="*/ 135 h 160"/>
                <a:gd name="T58" fmla="*/ 46 w 92"/>
                <a:gd name="T59" fmla="*/ 154 h 160"/>
                <a:gd name="T60" fmla="*/ 58 w 92"/>
                <a:gd name="T61" fmla="*/ 159 h 160"/>
                <a:gd name="T62" fmla="*/ 69 w 92"/>
                <a:gd name="T63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60">
                  <a:moveTo>
                    <a:pt x="89" y="18"/>
                  </a:moveTo>
                  <a:cubicBezTo>
                    <a:pt x="87" y="17"/>
                    <a:pt x="85" y="17"/>
                    <a:pt x="83" y="17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0"/>
                    <a:pt x="92" y="0"/>
                  </a:cubicBezTo>
                  <a:lnTo>
                    <a:pt x="89" y="18"/>
                  </a:lnTo>
                  <a:close/>
                  <a:moveTo>
                    <a:pt x="67" y="19"/>
                  </a:moveTo>
                  <a:cubicBezTo>
                    <a:pt x="64" y="2"/>
                    <a:pt x="64" y="2"/>
                    <a:pt x="64" y="2"/>
                  </a:cubicBezTo>
                  <a:cubicBezTo>
                    <a:pt x="66" y="1"/>
                    <a:pt x="69" y="1"/>
                    <a:pt x="7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2" y="18"/>
                    <a:pt x="70" y="18"/>
                    <a:pt x="67" y="19"/>
                  </a:cubicBezTo>
                  <a:moveTo>
                    <a:pt x="53" y="24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7" y="7"/>
                    <a:pt x="50" y="6"/>
                    <a:pt x="52" y="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22"/>
                    <a:pt x="55" y="23"/>
                    <a:pt x="53" y="24"/>
                  </a:cubicBezTo>
                  <a:moveTo>
                    <a:pt x="40" y="33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18"/>
                    <a:pt x="32" y="16"/>
                    <a:pt x="34" y="15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3" y="30"/>
                    <a:pt x="41" y="31"/>
                    <a:pt x="40" y="33"/>
                  </a:cubicBezTo>
                  <a:moveTo>
                    <a:pt x="29" y="44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6" y="32"/>
                    <a:pt x="18" y="30"/>
                    <a:pt x="20" y="2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41"/>
                    <a:pt x="30" y="43"/>
                    <a:pt x="29" y="44"/>
                  </a:cubicBezTo>
                  <a:moveTo>
                    <a:pt x="22" y="58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6" y="50"/>
                    <a:pt x="7" y="47"/>
                    <a:pt x="9" y="45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4"/>
                    <a:pt x="22" y="56"/>
                    <a:pt x="22" y="58"/>
                  </a:cubicBezTo>
                  <a:moveTo>
                    <a:pt x="18" y="74"/>
                  </a:moveTo>
                  <a:cubicBezTo>
                    <a:pt x="1" y="72"/>
                    <a:pt x="1" y="72"/>
                    <a:pt x="1" y="72"/>
                  </a:cubicBezTo>
                  <a:cubicBezTo>
                    <a:pt x="1" y="69"/>
                    <a:pt x="1" y="66"/>
                    <a:pt x="2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9"/>
                    <a:pt x="18" y="72"/>
                    <a:pt x="18" y="74"/>
                  </a:cubicBezTo>
                  <a:moveTo>
                    <a:pt x="1" y="92"/>
                  </a:moveTo>
                  <a:cubicBezTo>
                    <a:pt x="1" y="89"/>
                    <a:pt x="0" y="86"/>
                    <a:pt x="0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7"/>
                    <a:pt x="18" y="89"/>
                  </a:cubicBezTo>
                  <a:lnTo>
                    <a:pt x="1" y="92"/>
                  </a:lnTo>
                  <a:close/>
                  <a:moveTo>
                    <a:pt x="6" y="111"/>
                  </a:moveTo>
                  <a:cubicBezTo>
                    <a:pt x="5" y="109"/>
                    <a:pt x="4" y="106"/>
                    <a:pt x="3" y="104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1"/>
                    <a:pt x="21" y="103"/>
                    <a:pt x="22" y="105"/>
                  </a:cubicBezTo>
                  <a:lnTo>
                    <a:pt x="6" y="111"/>
                  </a:lnTo>
                  <a:close/>
                  <a:moveTo>
                    <a:pt x="16" y="129"/>
                  </a:moveTo>
                  <a:cubicBezTo>
                    <a:pt x="14" y="127"/>
                    <a:pt x="13" y="124"/>
                    <a:pt x="11" y="12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7" y="115"/>
                    <a:pt x="29" y="117"/>
                    <a:pt x="30" y="118"/>
                  </a:cubicBezTo>
                  <a:lnTo>
                    <a:pt x="16" y="129"/>
                  </a:lnTo>
                  <a:close/>
                  <a:moveTo>
                    <a:pt x="30" y="143"/>
                  </a:moveTo>
                  <a:cubicBezTo>
                    <a:pt x="27" y="142"/>
                    <a:pt x="25" y="140"/>
                    <a:pt x="24" y="138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7"/>
                    <a:pt x="39" y="129"/>
                    <a:pt x="41" y="130"/>
                  </a:cubicBezTo>
                  <a:lnTo>
                    <a:pt x="30" y="143"/>
                  </a:lnTo>
                  <a:close/>
                  <a:moveTo>
                    <a:pt x="46" y="154"/>
                  </a:moveTo>
                  <a:cubicBezTo>
                    <a:pt x="44" y="153"/>
                    <a:pt x="42" y="152"/>
                    <a:pt x="39" y="150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50" y="136"/>
                    <a:pt x="52" y="137"/>
                    <a:pt x="54" y="138"/>
                  </a:cubicBezTo>
                  <a:lnTo>
                    <a:pt x="46" y="154"/>
                  </a:lnTo>
                  <a:close/>
                  <a:moveTo>
                    <a:pt x="65" y="160"/>
                  </a:moveTo>
                  <a:cubicBezTo>
                    <a:pt x="63" y="160"/>
                    <a:pt x="60" y="159"/>
                    <a:pt x="58" y="159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65" y="142"/>
                    <a:pt x="67" y="143"/>
                    <a:pt x="69" y="143"/>
                  </a:cubicBezTo>
                  <a:lnTo>
                    <a:pt x="65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45B84AF-EDFB-1738-17A2-EFDA410BA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0313" y="2312988"/>
              <a:ext cx="168275" cy="403225"/>
            </a:xfrm>
            <a:custGeom>
              <a:avLst/>
              <a:gdLst>
                <a:gd name="T0" fmla="*/ 49 w 58"/>
                <a:gd name="T1" fmla="*/ 106 h 139"/>
                <a:gd name="T2" fmla="*/ 58 w 58"/>
                <a:gd name="T3" fmla="*/ 70 h 139"/>
                <a:gd name="T4" fmla="*/ 47 w 58"/>
                <a:gd name="T5" fmla="*/ 30 h 139"/>
                <a:gd name="T6" fmla="*/ 20 w 58"/>
                <a:gd name="T7" fmla="*/ 2 h 139"/>
                <a:gd name="T8" fmla="*/ 17 w 58"/>
                <a:gd name="T9" fmla="*/ 0 h 139"/>
                <a:gd name="T10" fmla="*/ 8 w 58"/>
                <a:gd name="T11" fmla="*/ 15 h 139"/>
                <a:gd name="T12" fmla="*/ 11 w 58"/>
                <a:gd name="T13" fmla="*/ 16 h 139"/>
                <a:gd name="T14" fmla="*/ 40 w 58"/>
                <a:gd name="T15" fmla="*/ 70 h 139"/>
                <a:gd name="T16" fmla="*/ 21 w 58"/>
                <a:gd name="T17" fmla="*/ 115 h 139"/>
                <a:gd name="T18" fmla="*/ 17 w 58"/>
                <a:gd name="T19" fmla="*/ 108 h 139"/>
                <a:gd name="T20" fmla="*/ 0 w 58"/>
                <a:gd name="T21" fmla="*/ 139 h 139"/>
                <a:gd name="T22" fmla="*/ 34 w 58"/>
                <a:gd name="T23" fmla="*/ 139 h 139"/>
                <a:gd name="T24" fmla="*/ 30 w 58"/>
                <a:gd name="T25" fmla="*/ 131 h 139"/>
                <a:gd name="T26" fmla="*/ 49 w 58"/>
                <a:gd name="T27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39">
                  <a:moveTo>
                    <a:pt x="49" y="106"/>
                  </a:moveTo>
                  <a:cubicBezTo>
                    <a:pt x="55" y="94"/>
                    <a:pt x="58" y="82"/>
                    <a:pt x="58" y="70"/>
                  </a:cubicBezTo>
                  <a:cubicBezTo>
                    <a:pt x="58" y="56"/>
                    <a:pt x="54" y="42"/>
                    <a:pt x="47" y="30"/>
                  </a:cubicBezTo>
                  <a:cubicBezTo>
                    <a:pt x="41" y="19"/>
                    <a:pt x="32" y="9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29" y="28"/>
                    <a:pt x="40" y="48"/>
                    <a:pt x="40" y="70"/>
                  </a:cubicBezTo>
                  <a:cubicBezTo>
                    <a:pt x="40" y="87"/>
                    <a:pt x="33" y="103"/>
                    <a:pt x="21" y="115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8" y="124"/>
                    <a:pt x="45" y="115"/>
                    <a:pt x="49" y="1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1C327D8-3092-93EB-4C3E-5821A91C20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0463" y="2382838"/>
              <a:ext cx="84138" cy="120650"/>
            </a:xfrm>
            <a:custGeom>
              <a:avLst/>
              <a:gdLst>
                <a:gd name="T0" fmla="*/ 44 w 53"/>
                <a:gd name="T1" fmla="*/ 0 h 76"/>
                <a:gd name="T2" fmla="*/ 0 w 53"/>
                <a:gd name="T3" fmla="*/ 71 h 76"/>
                <a:gd name="T4" fmla="*/ 11 w 53"/>
                <a:gd name="T5" fmla="*/ 76 h 76"/>
                <a:gd name="T6" fmla="*/ 53 w 53"/>
                <a:gd name="T7" fmla="*/ 5 h 76"/>
                <a:gd name="T8" fmla="*/ 44 w 53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6">
                  <a:moveTo>
                    <a:pt x="44" y="0"/>
                  </a:moveTo>
                  <a:lnTo>
                    <a:pt x="0" y="71"/>
                  </a:lnTo>
                  <a:lnTo>
                    <a:pt x="11" y="76"/>
                  </a:lnTo>
                  <a:lnTo>
                    <a:pt x="53" y="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C2681B9-E7C6-1D4F-2700-C679CB63D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6651" y="2486026"/>
              <a:ext cx="52388" cy="52388"/>
            </a:xfrm>
            <a:custGeom>
              <a:avLst/>
              <a:gdLst>
                <a:gd name="T0" fmla="*/ 13 w 18"/>
                <a:gd name="T1" fmla="*/ 9 h 18"/>
                <a:gd name="T2" fmla="*/ 9 w 18"/>
                <a:gd name="T3" fmla="*/ 13 h 18"/>
                <a:gd name="T4" fmla="*/ 5 w 18"/>
                <a:gd name="T5" fmla="*/ 9 h 18"/>
                <a:gd name="T6" fmla="*/ 9 w 18"/>
                <a:gd name="T7" fmla="*/ 5 h 18"/>
                <a:gd name="T8" fmla="*/ 13 w 18"/>
                <a:gd name="T9" fmla="*/ 9 h 18"/>
                <a:gd name="T10" fmla="*/ 18 w 18"/>
                <a:gd name="T11" fmla="*/ 9 h 18"/>
                <a:gd name="T12" fmla="*/ 9 w 18"/>
                <a:gd name="T13" fmla="*/ 0 h 18"/>
                <a:gd name="T14" fmla="*/ 0 w 18"/>
                <a:gd name="T15" fmla="*/ 9 h 18"/>
                <a:gd name="T16" fmla="*/ 9 w 18"/>
                <a:gd name="T17" fmla="*/ 18 h 18"/>
                <a:gd name="T18" fmla="*/ 18 w 18"/>
                <a:gd name="T1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13" y="9"/>
                  </a:moveTo>
                  <a:cubicBezTo>
                    <a:pt x="13" y="11"/>
                    <a:pt x="11" y="13"/>
                    <a:pt x="9" y="13"/>
                  </a:cubicBezTo>
                  <a:cubicBezTo>
                    <a:pt x="7" y="13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3" y="7"/>
                    <a:pt x="13" y="9"/>
                  </a:cubicBezTo>
                  <a:moveTo>
                    <a:pt x="18" y="9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5876-3386-E2D7-7996-32BF0102911B}"/>
              </a:ext>
            </a:extLst>
          </p:cNvPr>
          <p:cNvGrpSpPr/>
          <p:nvPr userDrawn="1"/>
        </p:nvGrpSpPr>
        <p:grpSpPr>
          <a:xfrm>
            <a:off x="4659313" y="3111500"/>
            <a:ext cx="1662112" cy="574675"/>
            <a:chOff x="4659313" y="3111500"/>
            <a:chExt cx="1662112" cy="574675"/>
          </a:xfrm>
          <a:solidFill>
            <a:schemeClr val="accent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C014B4D-566C-A3AA-ED81-CA66E24C8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2550" y="3111500"/>
              <a:ext cx="1158875" cy="574675"/>
            </a:xfrm>
            <a:custGeom>
              <a:avLst/>
              <a:gdLst>
                <a:gd name="T0" fmla="*/ 159 w 177"/>
                <a:gd name="T1" fmla="*/ 34 h 101"/>
                <a:gd name="T2" fmla="*/ 111 w 177"/>
                <a:gd name="T3" fmla="*/ 53 h 101"/>
                <a:gd name="T4" fmla="*/ 111 w 177"/>
                <a:gd name="T5" fmla="*/ 46 h 101"/>
                <a:gd name="T6" fmla="*/ 30 w 177"/>
                <a:gd name="T7" fmla="*/ 6 h 101"/>
                <a:gd name="T8" fmla="*/ 0 w 177"/>
                <a:gd name="T9" fmla="*/ 3 h 101"/>
                <a:gd name="T10" fmla="*/ 1 w 177"/>
                <a:gd name="T11" fmla="*/ 4 h 101"/>
                <a:gd name="T12" fmla="*/ 1 w 177"/>
                <a:gd name="T13" fmla="*/ 78 h 101"/>
                <a:gd name="T14" fmla="*/ 62 w 177"/>
                <a:gd name="T15" fmla="*/ 92 h 101"/>
                <a:gd name="T16" fmla="*/ 126 w 177"/>
                <a:gd name="T17" fmla="*/ 84 h 101"/>
                <a:gd name="T18" fmla="*/ 170 w 177"/>
                <a:gd name="T19" fmla="*/ 57 h 101"/>
                <a:gd name="T20" fmla="*/ 176 w 177"/>
                <a:gd name="T21" fmla="*/ 43 h 101"/>
                <a:gd name="T22" fmla="*/ 159 w 177"/>
                <a:gd name="T23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01">
                  <a:moveTo>
                    <a:pt x="159" y="34"/>
                  </a:moveTo>
                  <a:cubicBezTo>
                    <a:pt x="111" y="53"/>
                    <a:pt x="111" y="53"/>
                    <a:pt x="111" y="53"/>
                  </a:cubicBezTo>
                  <a:cubicBezTo>
                    <a:pt x="112" y="50"/>
                    <a:pt x="112" y="48"/>
                    <a:pt x="111" y="46"/>
                  </a:cubicBezTo>
                  <a:cubicBezTo>
                    <a:pt x="107" y="37"/>
                    <a:pt x="30" y="6"/>
                    <a:pt x="30" y="6"/>
                  </a:cubicBezTo>
                  <a:cubicBezTo>
                    <a:pt x="22" y="0"/>
                    <a:pt x="11" y="0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9" y="82"/>
                    <a:pt x="62" y="92"/>
                    <a:pt x="62" y="92"/>
                  </a:cubicBezTo>
                  <a:cubicBezTo>
                    <a:pt x="89" y="101"/>
                    <a:pt x="113" y="91"/>
                    <a:pt x="126" y="84"/>
                  </a:cubicBezTo>
                  <a:cubicBezTo>
                    <a:pt x="130" y="82"/>
                    <a:pt x="157" y="66"/>
                    <a:pt x="170" y="57"/>
                  </a:cubicBezTo>
                  <a:cubicBezTo>
                    <a:pt x="175" y="54"/>
                    <a:pt x="177" y="48"/>
                    <a:pt x="176" y="43"/>
                  </a:cubicBezTo>
                  <a:cubicBezTo>
                    <a:pt x="174" y="36"/>
                    <a:pt x="166" y="32"/>
                    <a:pt x="15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39B3B5-7759-7B04-9722-60E65A476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9313" y="3111500"/>
              <a:ext cx="444500" cy="477838"/>
            </a:xfrm>
            <a:custGeom>
              <a:avLst/>
              <a:gdLst>
                <a:gd name="T0" fmla="*/ 36 w 68"/>
                <a:gd name="T1" fmla="*/ 26 h 84"/>
                <a:gd name="T2" fmla="*/ 25 w 68"/>
                <a:gd name="T3" fmla="*/ 18 h 84"/>
                <a:gd name="T4" fmla="*/ 32 w 68"/>
                <a:gd name="T5" fmla="*/ 7 h 84"/>
                <a:gd name="T6" fmla="*/ 43 w 68"/>
                <a:gd name="T7" fmla="*/ 15 h 84"/>
                <a:gd name="T8" fmla="*/ 36 w 68"/>
                <a:gd name="T9" fmla="*/ 26 h 84"/>
                <a:gd name="T10" fmla="*/ 63 w 68"/>
                <a:gd name="T11" fmla="*/ 0 h 84"/>
                <a:gd name="T12" fmla="*/ 5 w 68"/>
                <a:gd name="T13" fmla="*/ 0 h 84"/>
                <a:gd name="T14" fmla="*/ 0 w 68"/>
                <a:gd name="T15" fmla="*/ 4 h 84"/>
                <a:gd name="T16" fmla="*/ 0 w 68"/>
                <a:gd name="T17" fmla="*/ 80 h 84"/>
                <a:gd name="T18" fmla="*/ 5 w 68"/>
                <a:gd name="T19" fmla="*/ 84 h 84"/>
                <a:gd name="T20" fmla="*/ 63 w 68"/>
                <a:gd name="T21" fmla="*/ 84 h 84"/>
                <a:gd name="T22" fmla="*/ 68 w 68"/>
                <a:gd name="T23" fmla="*/ 80 h 84"/>
                <a:gd name="T24" fmla="*/ 68 w 68"/>
                <a:gd name="T25" fmla="*/ 4 h 84"/>
                <a:gd name="T26" fmla="*/ 63 w 6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84">
                  <a:moveTo>
                    <a:pt x="36" y="26"/>
                  </a:moveTo>
                  <a:cubicBezTo>
                    <a:pt x="30" y="27"/>
                    <a:pt x="26" y="23"/>
                    <a:pt x="25" y="18"/>
                  </a:cubicBezTo>
                  <a:cubicBezTo>
                    <a:pt x="24" y="13"/>
                    <a:pt x="27" y="8"/>
                    <a:pt x="32" y="7"/>
                  </a:cubicBezTo>
                  <a:cubicBezTo>
                    <a:pt x="38" y="7"/>
                    <a:pt x="42" y="10"/>
                    <a:pt x="43" y="15"/>
                  </a:cubicBezTo>
                  <a:cubicBezTo>
                    <a:pt x="44" y="20"/>
                    <a:pt x="41" y="25"/>
                    <a:pt x="36" y="26"/>
                  </a:cubicBezTo>
                  <a:moveTo>
                    <a:pt x="6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2" y="84"/>
                    <a:pt x="5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4"/>
                    <a:pt x="68" y="82"/>
                    <a:pt x="68" y="80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9502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456FB371-C161-1642-A6A7-BFD8CC05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80" y="387314"/>
            <a:ext cx="11064440" cy="58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0" i="0">
                <a:solidFill>
                  <a:srgbClr val="FFFFFF"/>
                </a:solidFill>
                <a:latin typeface="+mj-lt"/>
                <a:cs typeface="Gotham Boo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AC858D4-4573-8242-83A2-A10F0DA3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80" y="1585951"/>
            <a:ext cx="11064440" cy="459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2799D7-7D03-E440-A944-B7097F0A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29"/>
            <a:ext cx="10515600" cy="587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32A2E-F8F6-8345-B922-2D8D4329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4143"/>
            <a:ext cx="10515600" cy="240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7F0F78-E76D-7E4D-9FD5-7DC05F60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D9E4-5F47-F84B-B4A1-420CAB88A37E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89C62-76F2-D74D-9801-9B7EE2922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84987A-D942-E543-BDB1-B0BF2C61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DAD3-D773-504A-A4A1-9BC54DA27EEF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E8C96-4803-59B5-1F8B-4E848C52F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3ACDF-0272-38FB-F67C-1184CF12B23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701" r:id="rId17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digesa.minsa.gob.pe/Orientacion/Exportacion_Alimentos.asp" TargetMode="External"/><Relationship Id="rId7" Type="http://schemas.openxmlformats.org/officeDocument/2006/relationships/hyperlink" Target="http://www.digesa.minsa.gob.pe/material_educativo/Material_Educativo_Videos.asp" TargetMode="External"/><Relationship Id="rId2" Type="http://schemas.openxmlformats.org/officeDocument/2006/relationships/hyperlink" Target="http://aplicativos.digesa.minsa.gob.pe/NormativaBuscador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aplicativos.digesa.minsa.gob.pe/PreguntaBuscador" TargetMode="External"/><Relationship Id="rId5" Type="http://schemas.openxmlformats.org/officeDocument/2006/relationships/hyperlink" Target="http://aplicativos.digesa.minsa.gob.pe/manual-impexp/manual.html" TargetMode="External"/><Relationship Id="rId4" Type="http://schemas.openxmlformats.org/officeDocument/2006/relationships/hyperlink" Target="http://www.digesa.minsa.gob.pe/publicaciones/publicaciones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5823-464B-4202-BF28-FF626900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57" y="1630001"/>
            <a:ext cx="7901982" cy="587445"/>
          </a:xfrm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Presentación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de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productos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y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herramientas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tecnológicas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desarrolladas</a:t>
            </a:r>
            <a:endParaRPr lang="en-GB" sz="2800" dirty="0">
              <a:solidFill>
                <a:schemeClr val="accent1"/>
              </a:solidFill>
              <a:latin typeface="Gotham Medium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52BF-507F-4DB2-B175-FAA61A28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57" y="2199692"/>
            <a:ext cx="5686326" cy="3279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Gotham Book"/>
              </a:rPr>
              <a:t>PROJECTO PERÚ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“</a:t>
            </a:r>
            <a:r>
              <a:rPr lang="es-PE" sz="2000" dirty="0">
                <a:latin typeface="Gotham Medium"/>
              </a:rPr>
              <a:t>Mejora de los procedimientos de autorizaciones de importaciones/exportaciones de alimentos procesados por parte de a DIGESA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Gotham Light"/>
              </a:rPr>
              <a:t>Diciembre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Light"/>
              </a:rPr>
              <a:t> 2022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03627B-4028-A38E-5279-65913F1B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71" y="342140"/>
            <a:ext cx="2807420" cy="19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B5F1BD-850D-B972-D5CF-B29CBBD2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1427584"/>
            <a:ext cx="10898155" cy="5046629"/>
          </a:xfrm>
        </p:spPr>
        <p:txBody>
          <a:bodyPr/>
          <a:lstStyle/>
          <a:p>
            <a:pPr marL="0" indent="0">
              <a:buNone/>
            </a:pPr>
            <a:r>
              <a:rPr lang="es-PE" sz="2200" b="1" dirty="0"/>
              <a:t>1. Directorio Digital</a:t>
            </a:r>
            <a:r>
              <a:rPr lang="es-PE" sz="2200" dirty="0"/>
              <a:t>: </a:t>
            </a:r>
            <a:r>
              <a:rPr lang="en-US" sz="2200" dirty="0">
                <a:hlinkClick r:id="rId2"/>
              </a:rPr>
              <a:t>http://aplicativos.digesa.minsa.gob.pe/NormativaBuscador</a:t>
            </a:r>
            <a:endParaRPr lang="en-US" sz="2200" dirty="0"/>
          </a:p>
          <a:p>
            <a:pPr marL="0" indent="0">
              <a:buNone/>
            </a:pPr>
            <a:r>
              <a:rPr lang="es-PE" sz="2200" b="1" dirty="0"/>
              <a:t>2. Requisitos de acceso establecidos por los países de destino  para la exportación de alimentos procesados: </a:t>
            </a:r>
            <a:r>
              <a:rPr lang="es-PE" sz="2200" dirty="0">
                <a:hlinkClick r:id="rId3"/>
              </a:rPr>
              <a:t>http://www.digesa.minsa.gob.pe/Orientacion/Exportacion_Alimentos.asp</a:t>
            </a:r>
            <a:r>
              <a:rPr lang="es-PE" sz="2200" dirty="0"/>
              <a:t> </a:t>
            </a:r>
          </a:p>
          <a:p>
            <a:pPr marL="0" indent="0">
              <a:buNone/>
            </a:pPr>
            <a:r>
              <a:rPr lang="es-PE" sz="2200" b="1" dirty="0"/>
              <a:t>3. Manual práctico de autorización para exportar e importar alimentos procesados:</a:t>
            </a:r>
          </a:p>
          <a:p>
            <a:pPr marL="0" indent="0">
              <a:buNone/>
            </a:pPr>
            <a:r>
              <a:rPr lang="es-PE" sz="2200" b="1" dirty="0"/>
              <a:t>    Versión PDF: </a:t>
            </a:r>
            <a:r>
              <a:rPr lang="es-PE" sz="2200" dirty="0">
                <a:solidFill>
                  <a:srgbClr val="0063A7"/>
                </a:solidFill>
                <a:hlinkClick r:id="rId4"/>
              </a:rPr>
              <a:t>http://www.digesa.minsa.gob.pe/publicaciones/publicaciones.asp</a:t>
            </a:r>
            <a:r>
              <a:rPr lang="es-PE" sz="2200" dirty="0">
                <a:solidFill>
                  <a:srgbClr val="0063A7"/>
                </a:solidFill>
              </a:rPr>
              <a:t> </a:t>
            </a:r>
          </a:p>
          <a:p>
            <a:pPr marL="0" indent="0">
              <a:buNone/>
            </a:pPr>
            <a:r>
              <a:rPr lang="es-PE" sz="2200" b="1" dirty="0"/>
              <a:t>    Versión web: </a:t>
            </a:r>
            <a:r>
              <a:rPr lang="es-PE" sz="2200" dirty="0">
                <a:solidFill>
                  <a:srgbClr val="0063A7"/>
                </a:solidFill>
                <a:hlinkClick r:id="rId5"/>
              </a:rPr>
              <a:t>http://aplicativos.digesa.minsa.gob.pe/manual-impexp/manual.html</a:t>
            </a:r>
            <a:r>
              <a:rPr lang="es-PE" sz="2200" dirty="0">
                <a:solidFill>
                  <a:srgbClr val="0063A7"/>
                </a:solidFill>
              </a:rPr>
              <a:t> </a:t>
            </a:r>
            <a:endParaRPr lang="es-PE" sz="2200" dirty="0"/>
          </a:p>
          <a:p>
            <a:pPr marL="0" indent="0">
              <a:buNone/>
            </a:pPr>
            <a:r>
              <a:rPr lang="es-PE" sz="2200" b="1" dirty="0"/>
              <a:t>4. Preguntas Frecuentes: </a:t>
            </a:r>
            <a:r>
              <a:rPr lang="es-PE" sz="2200" dirty="0">
                <a:hlinkClick r:id="rId6"/>
              </a:rPr>
              <a:t>http://aplicativos.digesa.minsa.gob.pe/PreguntaBuscador</a:t>
            </a:r>
            <a:r>
              <a:rPr lang="es-PE" sz="2200" dirty="0"/>
              <a:t> </a:t>
            </a:r>
          </a:p>
          <a:p>
            <a:pPr marL="0" indent="0">
              <a:buNone/>
            </a:pPr>
            <a:r>
              <a:rPr lang="es-PE" sz="2200" b="1" dirty="0"/>
              <a:t>5. Contáctenos </a:t>
            </a:r>
          </a:p>
          <a:p>
            <a:pPr marL="0" indent="0">
              <a:buNone/>
            </a:pPr>
            <a:r>
              <a:rPr lang="es-PE" sz="2200" b="1" dirty="0"/>
              <a:t>6. Repositorio de videos/capacitaciones: </a:t>
            </a:r>
            <a:r>
              <a:rPr lang="es-PE" sz="2200" dirty="0">
                <a:hlinkClick r:id="rId7"/>
              </a:rPr>
              <a:t>http://www.digesa.minsa.gob.pe/material_educativo/Material_Educativo_Videos.asp</a:t>
            </a:r>
            <a:r>
              <a:rPr lang="es-PE" sz="2200" dirty="0"/>
              <a:t> </a:t>
            </a:r>
          </a:p>
          <a:p>
            <a:pPr marL="0" indent="0">
              <a:buNone/>
            </a:pPr>
            <a:endParaRPr lang="es-PE" sz="2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87F5A7-9A19-C92A-BE7F-2487470C65E7}"/>
              </a:ext>
            </a:extLst>
          </p:cNvPr>
          <p:cNvSpPr txBox="1">
            <a:spLocks/>
          </p:cNvSpPr>
          <p:nvPr/>
        </p:nvSpPr>
        <p:spPr>
          <a:xfrm>
            <a:off x="1083006" y="383787"/>
            <a:ext cx="7658124" cy="7305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86" algn="l">
              <a:tabLst>
                <a:tab pos="1963274" algn="l"/>
                <a:tab pos="3305985" algn="l"/>
              </a:tabLst>
            </a:pPr>
            <a:r>
              <a:rPr lang="en-GB" sz="2200" dirty="0">
                <a:solidFill>
                  <a:schemeClr val="accent2"/>
                </a:solidFill>
                <a:latin typeface="Gotham Medium" pitchFamily="50" charset="0"/>
                <a:cs typeface="Calibri" panose="020F0502020204030204" pitchFamily="34" charset="0"/>
              </a:rPr>
              <a:t>PERU</a:t>
            </a:r>
            <a:br>
              <a:rPr lang="en-GB" sz="2067" dirty="0">
                <a:solidFill>
                  <a:schemeClr val="accent2"/>
                </a:solidFill>
                <a:latin typeface="Gotham Medium" pitchFamily="50" charset="0"/>
                <a:cs typeface="Calibri" panose="020F0502020204030204" pitchFamily="34" charset="0"/>
              </a:rPr>
            </a:br>
            <a:r>
              <a:rPr lang="es-PE" sz="2000" dirty="0"/>
              <a:t>Productos y herramientas tecnológicas desarrolladas por el proyecto</a:t>
            </a:r>
            <a:endParaRPr lang="en-GB" sz="2000" dirty="0">
              <a:latin typeface="Gotham Book" pitchFamily="50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AA75D-7F39-A508-59F7-654E437C4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80" y="423282"/>
            <a:ext cx="679926" cy="4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437595-73B5-0374-4110-7336EE653A01}"/>
              </a:ext>
            </a:extLst>
          </p:cNvPr>
          <p:cNvSpPr txBox="1"/>
          <p:nvPr/>
        </p:nvSpPr>
        <p:spPr>
          <a:xfrm>
            <a:off x="301091" y="1275293"/>
            <a:ext cx="844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chemeClr val="tx1"/>
                </a:solidFill>
              </a:rPr>
              <a:t>5. CONTÁCTENOS (pronto disponible en la web de la DIGESA)</a:t>
            </a:r>
            <a:endParaRPr lang="es-PE" sz="2000" b="1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347289C-56D1-E600-1818-37B85485EB27}"/>
              </a:ext>
            </a:extLst>
          </p:cNvPr>
          <p:cNvSpPr txBox="1">
            <a:spLocks/>
          </p:cNvSpPr>
          <p:nvPr/>
        </p:nvSpPr>
        <p:spPr>
          <a:xfrm>
            <a:off x="1092337" y="243186"/>
            <a:ext cx="7658124" cy="7305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86" algn="l">
              <a:tabLst>
                <a:tab pos="1963274" algn="l"/>
                <a:tab pos="3305985" algn="l"/>
              </a:tabLst>
            </a:pPr>
            <a:r>
              <a:rPr lang="en-GB" sz="2200" dirty="0">
                <a:solidFill>
                  <a:schemeClr val="accent2"/>
                </a:solidFill>
                <a:latin typeface="Gotham Medium" pitchFamily="50" charset="0"/>
                <a:cs typeface="Calibri" panose="020F0502020204030204" pitchFamily="34" charset="0"/>
              </a:rPr>
              <a:t>PERU</a:t>
            </a:r>
            <a:br>
              <a:rPr lang="en-GB" sz="2067" dirty="0">
                <a:solidFill>
                  <a:schemeClr val="accent2"/>
                </a:solidFill>
                <a:latin typeface="Gotham Medium" pitchFamily="50" charset="0"/>
                <a:cs typeface="Calibri" panose="020F0502020204030204" pitchFamily="34" charset="0"/>
              </a:rPr>
            </a:br>
            <a:r>
              <a:rPr lang="es-PE" sz="2000" dirty="0"/>
              <a:t>Productos y herramientas tecnológicas desarrolladas por el proyecto</a:t>
            </a:r>
            <a:endParaRPr lang="en-GB" sz="2000" dirty="0">
              <a:latin typeface="Gotham Book" pitchFamily="50" charset="0"/>
              <a:cs typeface="Calibri" panose="020F0502020204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2453B61-8B20-BEF9-2004-901591B8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1" y="282681"/>
            <a:ext cx="679926" cy="4532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F6840A-A22F-6BB6-CDE9-E77B58813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5" y="1965713"/>
            <a:ext cx="7245196" cy="36685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582B01-805E-2431-375D-A97506F11DAE}"/>
              </a:ext>
            </a:extLst>
          </p:cNvPr>
          <p:cNvSpPr txBox="1"/>
          <p:nvPr/>
        </p:nvSpPr>
        <p:spPr>
          <a:xfrm>
            <a:off x="7978665" y="1946226"/>
            <a:ext cx="41091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Mejoras realizadas:</a:t>
            </a:r>
          </a:p>
          <a:p>
            <a:r>
              <a:rPr lang="es-PE" sz="1600" dirty="0"/>
              <a:t>1) Activar la opción CONTÁCTENOS en la página web de DIGESA y utilizarla como canal principal para introducir consultas técnicas.</a:t>
            </a:r>
          </a:p>
          <a:p>
            <a:r>
              <a:rPr lang="es-PE" sz="1600" dirty="0"/>
              <a:t>2) Determinar las direcciones de correo electrónico a las que deben enviarse directamente las consultas por tipo de bienes controlados por DIGESA.</a:t>
            </a:r>
          </a:p>
          <a:p>
            <a:r>
              <a:rPr lang="es-PE" sz="1600" dirty="0"/>
              <a:t>3) Añadir los siguientes campos y opciones a la página CONTACTENOS:</a:t>
            </a:r>
          </a:p>
          <a:p>
            <a:r>
              <a:rPr lang="es-PE" sz="1600" dirty="0"/>
              <a:t>- Nuevos Campos: TIPO DE BIENES y CLASIFICACIÓN, que permitirán la clasificación automática y la derivación de consultas técnicas.</a:t>
            </a:r>
          </a:p>
          <a:p>
            <a:r>
              <a:rPr lang="es-PE" sz="1600" dirty="0"/>
              <a:t>- Opción de adjuntar archivos, permitiendo al usuario hacer más explícita su consulta.</a:t>
            </a:r>
          </a:p>
        </p:txBody>
      </p:sp>
    </p:spTree>
    <p:extLst>
      <p:ext uri="{BB962C8B-B14F-4D97-AF65-F5344CB8AC3E}">
        <p14:creationId xmlns:p14="http://schemas.microsoft.com/office/powerpoint/2010/main" val="32684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5823-464B-4202-BF28-FF626900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57" y="1630001"/>
            <a:ext cx="7901982" cy="587445"/>
          </a:xfrm>
        </p:spPr>
        <p:txBody>
          <a:bodyPr>
            <a:noAutofit/>
          </a:bodyPr>
          <a:lstStyle/>
          <a:p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Presentación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de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productos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y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herramientas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tecnológicas</a:t>
            </a:r>
            <a:r>
              <a:rPr lang="en-GB" sz="2800" dirty="0">
                <a:solidFill>
                  <a:schemeClr val="accent1"/>
                </a:solidFill>
                <a:latin typeface="Gotham Medium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latin typeface="Gotham Medium"/>
              </a:rPr>
              <a:t>desarrolladas</a:t>
            </a:r>
            <a:endParaRPr lang="en-GB" sz="2800" dirty="0">
              <a:solidFill>
                <a:schemeClr val="accent1"/>
              </a:solidFill>
              <a:latin typeface="Gotham Medium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52BF-507F-4DB2-B175-FAA61A28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57" y="2199692"/>
            <a:ext cx="5686326" cy="3279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Gotham Book"/>
              </a:rPr>
              <a:t>PROJECTO PERÚ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“</a:t>
            </a:r>
            <a:r>
              <a:rPr lang="es-PE" sz="2000" dirty="0">
                <a:latin typeface="Gotham Medium"/>
              </a:rPr>
              <a:t>Mejora de los procedimientos de autorizaciones de importaciones/exportaciones de alimentos procesados por parte de a DIGESA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Gotham Light"/>
              </a:rPr>
              <a:t>Diciembre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otham Light"/>
              </a:rPr>
              <a:t> 2022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solidFill>
                <a:schemeClr val="bg1">
                  <a:lumMod val="95000"/>
                </a:schemeClr>
              </a:solidFill>
              <a:latin typeface="Gotham Light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03627B-4028-A38E-5279-65913F1B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71" y="342140"/>
            <a:ext cx="2807420" cy="19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5599"/>
      </p:ext>
    </p:extLst>
  </p:cSld>
  <p:clrMapOvr>
    <a:masterClrMapping/>
  </p:clrMapOvr>
</p:sld>
</file>

<file path=ppt/theme/theme1.xml><?xml version="1.0" encoding="utf-8"?>
<a:theme xmlns:a="http://schemas.openxmlformats.org/drawingml/2006/main" name="4_Thème Office">
  <a:themeElements>
    <a:clrScheme name="Alliance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FF8300"/>
      </a:accent1>
      <a:accent2>
        <a:srgbClr val="A3CF4F"/>
      </a:accent2>
      <a:accent3>
        <a:srgbClr val="00833D"/>
      </a:accent3>
      <a:accent4>
        <a:srgbClr val="0062A7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Alliance color">
      <a:dk1>
        <a:srgbClr val="0063A7"/>
      </a:dk1>
      <a:lt1>
        <a:srgbClr val="FFFFFF"/>
      </a:lt1>
      <a:dk2>
        <a:srgbClr val="00833E"/>
      </a:dk2>
      <a:lt2>
        <a:srgbClr val="86BAE6"/>
      </a:lt2>
      <a:accent1>
        <a:srgbClr val="A5CF4F"/>
      </a:accent1>
      <a:accent2>
        <a:srgbClr val="FF8300"/>
      </a:accent2>
      <a:accent3>
        <a:srgbClr val="868686"/>
      </a:accent3>
      <a:accent4>
        <a:srgbClr val="636569"/>
      </a:accent4>
      <a:accent5>
        <a:srgbClr val="3F4643"/>
      </a:accent5>
      <a:accent6>
        <a:srgbClr val="0063A7"/>
      </a:accent6>
      <a:hlink>
        <a:srgbClr val="0064A8"/>
      </a:hlink>
      <a:folHlink>
        <a:srgbClr val="0064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588A98AF75E4888BD355B46855BD1" ma:contentTypeVersion="16" ma:contentTypeDescription="Crée un document." ma:contentTypeScope="" ma:versionID="6d9328fdcc3e05eea9119bacc39e4a6d">
  <xsd:schema xmlns:xsd="http://www.w3.org/2001/XMLSchema" xmlns:xs="http://www.w3.org/2001/XMLSchema" xmlns:p="http://schemas.microsoft.com/office/2006/metadata/properties" xmlns:ns2="69458f2c-cb50-44a9-8870-238045e617fe" xmlns:ns3="a54f8e16-5bd2-48cc-a567-c3a0719adcef" xmlns:ns4="598f140b-4145-4024-8bcc-6d7083f15a24" targetNamespace="http://schemas.microsoft.com/office/2006/metadata/properties" ma:root="true" ma:fieldsID="c05b55ca710f47f85b577eb7327921c2" ns2:_="" ns3:_="" ns4:_="">
    <xsd:import namespace="69458f2c-cb50-44a9-8870-238045e617fe"/>
    <xsd:import namespace="a54f8e16-5bd2-48cc-a567-c3a0719adcef"/>
    <xsd:import namespace="598f140b-4145-4024-8bcc-6d7083f15a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58f2c-cb50-44a9-8870-238045e61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34d393a-c683-4ae6-92a3-16801d27c9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f8e16-5bd2-48cc-a567-c3a0719ad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f140b-4145-4024-8bcc-6d7083f15a2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cfee56d-0dc6-45af-9ade-3df52b64e089}" ma:internalName="TaxCatchAll" ma:showField="CatchAllData" ma:web="a54f8e16-5bd2-48cc-a567-c3a0719ad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458f2c-cb50-44a9-8870-238045e617fe">
      <Terms xmlns="http://schemas.microsoft.com/office/infopath/2007/PartnerControls"/>
    </lcf76f155ced4ddcb4097134ff3c332f>
    <TaxCatchAll xmlns="598f140b-4145-4024-8bcc-6d7083f15a24" xsi:nil="true"/>
    <SharedWithUsers xmlns="a54f8e16-5bd2-48cc-a567-c3a0719adcef">
      <UserInfo>
        <DisplayName>AFOKPA Vaeme</DisplayName>
        <AccountId>877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1FDF2E-DAF5-4151-8420-055C3F4F310C}">
  <ds:schemaRefs>
    <ds:schemaRef ds:uri="598f140b-4145-4024-8bcc-6d7083f15a24"/>
    <ds:schemaRef ds:uri="69458f2c-cb50-44a9-8870-238045e617fe"/>
    <ds:schemaRef ds:uri="a54f8e16-5bd2-48cc-a567-c3a0719ad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B987F0-B63D-46A0-AC71-9DB4D7335C27}">
  <ds:schemaRefs>
    <ds:schemaRef ds:uri="http://purl.org/dc/elements/1.1/"/>
    <ds:schemaRef ds:uri="http://schemas.openxmlformats.org/package/2006/metadata/core-properties"/>
    <ds:schemaRef ds:uri="http://www.w3.org/XML/1998/namespace"/>
    <ds:schemaRef ds:uri="69458f2c-cb50-44a9-8870-238045e617f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598f140b-4145-4024-8bcc-6d7083f15a24"/>
    <ds:schemaRef ds:uri="a54f8e16-5bd2-48cc-a567-c3a0719adce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A7CD8A8-A2E4-482F-9A01-DB800C6BC9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Panorámica</PresentationFormat>
  <Paragraphs>31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Gotham Book</vt:lpstr>
      <vt:lpstr>Gotham Light</vt:lpstr>
      <vt:lpstr>Gotham Medium</vt:lpstr>
      <vt:lpstr>4_Thème Office</vt:lpstr>
      <vt:lpstr>1_Thème Office</vt:lpstr>
      <vt:lpstr>Presentación de productos y herramientas tecnológicas desarrolladas</vt:lpstr>
      <vt:lpstr>Presentación de PowerPoint</vt:lpstr>
      <vt:lpstr>Presentación de PowerPoint</vt:lpstr>
      <vt:lpstr>Presentación de productos y herramientas tecnológicas desarrolladas</vt:lpstr>
    </vt:vector>
  </TitlesOfParts>
  <Company>International Chamber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Group Meeting Preparation</dc:title>
  <dc:creator>AFOKPA Vaeme</dc:creator>
  <cp:lastModifiedBy>Carla Ramirez</cp:lastModifiedBy>
  <cp:revision>17</cp:revision>
  <dcterms:created xsi:type="dcterms:W3CDTF">2022-11-09T09:18:53Z</dcterms:created>
  <dcterms:modified xsi:type="dcterms:W3CDTF">2022-12-16T17:35:00Z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0x01010078A588A98AF75E4888BD355B46855BD1</vt:lpwstr>
  </property>
  <property fmtid="{D5CDD505-2E9C-101B-9397-08002B2CF9AE}" pid="3" name="MediaServiceImageTags">
    <vt:lpwstr/>
  </property>
</Properties>
</file>