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42" r:id="rId3"/>
    <p:sldId id="835" r:id="rId4"/>
    <p:sldId id="836" r:id="rId5"/>
    <p:sldId id="841" r:id="rId6"/>
    <p:sldId id="839" r:id="rId7"/>
    <p:sldId id="834" r:id="rId8"/>
    <p:sldId id="843" r:id="rId9"/>
    <p:sldId id="844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79074-9994-4474-98A8-D435F9C7F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E6AB34-921C-491F-BF98-E5992EFF4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3CAFA1-6010-455B-91F9-C147CFDA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3243-2290-4A40-929F-2859799967AB}" type="datetimeFigureOut">
              <a:rPr lang="es-PE" smtClean="0"/>
              <a:t>23/09/2019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DA91C-8CB3-45A2-B012-C4E7BC0F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4AE839-D879-4099-AD41-2B77F95D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BE1-7EAF-4D13-8EAB-801F91BA9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132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0A6FD-C84B-464C-97E6-6A8F426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6CE2D1-3665-4098-9CD6-B32F1F074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A2149B-56BB-402A-9711-81D313B1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3243-2290-4A40-929F-2859799967AB}" type="datetimeFigureOut">
              <a:rPr lang="es-PE" smtClean="0"/>
              <a:t>23/09/2019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95A8A-9BA5-4E91-98AD-791ACE2E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D5D771-91BE-44BF-B456-5A5D8B1A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BE1-7EAF-4D13-8EAB-801F91BA9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070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036932-B34F-487C-855F-41C828C67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91196E-660D-48AA-A43E-9A6AF313A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604B48-C34F-4758-B549-5AF5B2B8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3243-2290-4A40-929F-2859799967AB}" type="datetimeFigureOut">
              <a:rPr lang="es-PE" smtClean="0"/>
              <a:t>23/09/2019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6224BC-7F78-4007-9864-99588021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E88742-3D03-4395-82F0-FEEB8BAF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BE1-7EAF-4D13-8EAB-801F91BA9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93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51A5D-F96A-4CD8-B4B3-05E16E18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AE6AB7-BFC9-44C2-B790-2CF07FBD4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187F73-1E7D-4B73-914D-8DFA4C00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3243-2290-4A40-929F-2859799967AB}" type="datetimeFigureOut">
              <a:rPr lang="es-PE" smtClean="0"/>
              <a:t>23/09/2019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B6E1E5-84A3-4669-A66F-CB2E0D5E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E4E92D-30D9-4BC0-8797-54BE6CC2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BE1-7EAF-4D13-8EAB-801F91BA9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138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78825-9CFC-4A43-BF06-BCF618DF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3550A2-8B0F-4D5D-97BC-596F60A3B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305E06-F607-428C-8E78-FF6CE13C2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3243-2290-4A40-929F-2859799967AB}" type="datetimeFigureOut">
              <a:rPr lang="es-PE" smtClean="0"/>
              <a:t>23/09/2019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168D37-3204-493C-A352-C0CED3BA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4D0185-843B-4369-9A52-61ABAB95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BE1-7EAF-4D13-8EAB-801F91BA9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54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14C1A-6A96-4C08-8F54-B084732D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E495FE-505F-41A1-8DE6-EC710D879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1A569A-F240-4011-B490-F91A0D3F1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160057-6BC7-4FAF-BB4A-A197254F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3243-2290-4A40-929F-2859799967AB}" type="datetimeFigureOut">
              <a:rPr lang="es-PE" smtClean="0"/>
              <a:t>23/09/2019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5BA49C-DC1E-4E22-80DF-F0F0BFDA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F795FB-D329-4C90-B5D1-5EB54745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BE1-7EAF-4D13-8EAB-801F91BA9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420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BC6C9-9BF0-4C88-8193-F0A7BD65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68FAF0-D57C-47B5-9295-31A85586E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99B843-E07A-44C1-A4A6-8D196C559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A82D09-CB16-4383-BA72-9BDA22DFA8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37712D-0544-4719-9BFC-22C0FFC49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780B77-BB2C-48C6-B88F-5776908BB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3243-2290-4A40-929F-2859799967AB}" type="datetimeFigureOut">
              <a:rPr lang="es-PE" smtClean="0"/>
              <a:t>23/09/2019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9FFFCE-1D0F-49E3-B11E-0BA3258F9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DE73A3-F1FA-4820-9CDE-76DB4234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BE1-7EAF-4D13-8EAB-801F91BA9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48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89EEF-703B-4437-96BE-F9169774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4FDCE9-DDBE-4D97-80F8-EF792CE95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3243-2290-4A40-929F-2859799967AB}" type="datetimeFigureOut">
              <a:rPr lang="es-PE" smtClean="0"/>
              <a:t>23/09/2019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7F9B8D-0BCA-4DB0-919E-C1FB0BB5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C23586-A3E0-4B2E-8994-5608AC68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BE1-7EAF-4D13-8EAB-801F91BA9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886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937369E-9361-458D-87E6-C8FEC1B3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3243-2290-4A40-929F-2859799967AB}" type="datetimeFigureOut">
              <a:rPr lang="es-PE" smtClean="0"/>
              <a:t>23/09/2019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CDC097-ACB6-4EBA-84A3-9A85D1B5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D32C6F-928A-4670-AE48-901136FC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BE1-7EAF-4D13-8EAB-801F91BA9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36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3F8D0-BE85-4738-AFF6-5FEE090F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CEFFB4-B822-4131-922A-347E8EE52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CA5BA1-A2D2-4E2B-8D35-A6FCBBD61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9BC847-16A2-48C3-B2B7-5EC9AE11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3243-2290-4A40-929F-2859799967AB}" type="datetimeFigureOut">
              <a:rPr lang="es-PE" smtClean="0"/>
              <a:t>23/09/2019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CBB7A4-A7F2-4D28-8C3D-B9C7D340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9A1CA2-D7EF-4830-96D8-F49FD4BA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BE1-7EAF-4D13-8EAB-801F91BA9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298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4CBD9-AB59-4F13-B95F-B04D29ED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EA474A4-7F55-4C1D-B4B4-267CF5C7C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846541-F376-43ED-8203-DE62C9819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AE2CB7-F068-4C6A-9B1B-88810FBBE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3243-2290-4A40-929F-2859799967AB}" type="datetimeFigureOut">
              <a:rPr lang="es-PE" smtClean="0"/>
              <a:t>23/09/2019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DD3572-5362-4AE0-9365-4AEC0B3B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E0EC86-A7B7-469B-97E3-1F57570C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8BE1-7EAF-4D13-8EAB-801F91BA9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986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B51D5E8-ECB2-4030-B838-665BA299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F3E4A2-FE0C-4532-A714-C80265CEE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2E2FBC-A25D-441F-ADE3-7BD46CDF5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3243-2290-4A40-929F-2859799967AB}" type="datetimeFigureOut">
              <a:rPr lang="es-PE" smtClean="0"/>
              <a:t>23/09/2019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3E8A89-F8C8-47E5-ABA8-FE903F9FB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92D590-2C79-48DD-A71B-1E07E72F3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68BE1-7EAF-4D13-8EAB-801F91BA95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199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microbianos.ins.gob.p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C9C71-C76E-4E6C-9FB0-4EDECF963E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E" dirty="0"/>
              <a:t>Plan Multisectorial para Enfrentar la Resistencia a los Antimicrobianos 2019-2021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A9DDAC-5610-4E54-B834-8F192D4DE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/>
              <a:t> </a:t>
            </a:r>
          </a:p>
          <a:p>
            <a:r>
              <a:rPr lang="es-PE" dirty="0"/>
              <a:t>ACCIONES VINCULADAS A LA INOCUIDAD DE LOS ALIMENTOS </a:t>
            </a:r>
          </a:p>
        </p:txBody>
      </p:sp>
    </p:spTree>
    <p:extLst>
      <p:ext uri="{BB962C8B-B14F-4D97-AF65-F5344CB8AC3E}">
        <p14:creationId xmlns:p14="http://schemas.microsoft.com/office/powerpoint/2010/main" val="67885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71AD7-82CD-4B8E-AD92-49D529F9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BC5D9-696D-4A1D-851A-0DC33E2B6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3600" dirty="0"/>
              <a:t>Generalidades</a:t>
            </a:r>
          </a:p>
          <a:p>
            <a:r>
              <a:rPr lang="es-PE" sz="3600" dirty="0"/>
              <a:t>Plan multisectorial para enfrentar la RAM</a:t>
            </a:r>
          </a:p>
          <a:p>
            <a:r>
              <a:rPr lang="es-PE" sz="3600" dirty="0"/>
              <a:t>Acciones vinculadas a la inocuidad de los alimentos.</a:t>
            </a:r>
          </a:p>
        </p:txBody>
      </p:sp>
    </p:spTree>
    <p:extLst>
      <p:ext uri="{BB962C8B-B14F-4D97-AF65-F5344CB8AC3E}">
        <p14:creationId xmlns:p14="http://schemas.microsoft.com/office/powerpoint/2010/main" val="405238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2EC19AC-F3C1-4513-9812-1C352ABED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26" t="10178" r="26732" b="10272"/>
          <a:stretch/>
        </p:blipFill>
        <p:spPr>
          <a:xfrm>
            <a:off x="2449585" y="660291"/>
            <a:ext cx="6166695" cy="6045779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7DC305B-83C7-4217-B7BF-4421ABE1B46E}"/>
              </a:ext>
            </a:extLst>
          </p:cNvPr>
          <p:cNvCxnSpPr/>
          <p:nvPr/>
        </p:nvCxnSpPr>
        <p:spPr>
          <a:xfrm flipH="1">
            <a:off x="7902429" y="3380763"/>
            <a:ext cx="175329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9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86F64EF-5A34-4AA5-B623-848D3E552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26" t="11769" r="27626" b="8682"/>
          <a:stretch/>
        </p:blipFill>
        <p:spPr>
          <a:xfrm>
            <a:off x="2783632" y="332657"/>
            <a:ext cx="6840761" cy="684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6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62453-D108-4685-B5DA-8E91A61D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Acción de la Tripartita</a:t>
            </a:r>
          </a:p>
        </p:txBody>
      </p:sp>
      <p:pic>
        <p:nvPicPr>
          <p:cNvPr id="1026" name="Picture 2" descr="Resultado de imagen para logo OIE">
            <a:extLst>
              <a:ext uri="{FF2B5EF4-FFF2-40B4-BE49-F238E27FC236}">
                <a16:creationId xmlns:a16="http://schemas.microsoft.com/office/drawing/2014/main" id="{77A8B1C1-EF8A-4623-B1E7-82800D474F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9" y="4149081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7BA5B0-5815-4A3D-ABE4-2B5BB66DE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1941827"/>
            <a:ext cx="2609850" cy="1752600"/>
          </a:xfrm>
          <a:prstGeom prst="rect">
            <a:avLst/>
          </a:prstGeom>
        </p:spPr>
      </p:pic>
      <p:pic>
        <p:nvPicPr>
          <p:cNvPr id="1028" name="Picture 4" descr="Resultado de imagen para logo FAO">
            <a:extLst>
              <a:ext uri="{FF2B5EF4-FFF2-40B4-BE49-F238E27FC236}">
                <a16:creationId xmlns:a16="http://schemas.microsoft.com/office/drawing/2014/main" id="{B8BB9505-7F44-4BA9-94DC-E91C9EBF4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872291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D0BBD-A166-49F9-B3FD-CB2C80D2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lang="es-PE" dirty="0"/>
              <a:t>Enfoque “una salud”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81C748D-AD6B-42F7-A73A-1C979B35D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6242" y="1124745"/>
            <a:ext cx="5559516" cy="45259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069A2A1-8BFE-4D16-B541-0E3635A78778}"/>
              </a:ext>
            </a:extLst>
          </p:cNvPr>
          <p:cNvSpPr txBox="1"/>
          <p:nvPr/>
        </p:nvSpPr>
        <p:spPr>
          <a:xfrm>
            <a:off x="2999656" y="581803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Implica una estrecha articulación, una misma visión y una labor activa de los sectores de la salud pública, la sanidad animal, la sanidad vegetal y la salud ambiental para apoyar el enfoque de «Una salud».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717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A7903-57D6-4E09-8FF6-6F2055D3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200" b="1" dirty="0"/>
              <a:t>Plan Multisectorial para Enfrentar la Resistencia a los Antimicrobianos 2019-2021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CF9710E-C3E9-4A68-8A9E-C25F8B652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96" t="33624" r="20467"/>
          <a:stretch/>
        </p:blipFill>
        <p:spPr>
          <a:xfrm>
            <a:off x="913530" y="1781205"/>
            <a:ext cx="4606407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6EFF46D-AE8F-4D46-B07C-27E434EFABE7}"/>
              </a:ext>
            </a:extLst>
          </p:cNvPr>
          <p:cNvSpPr txBox="1"/>
          <p:nvPr/>
        </p:nvSpPr>
        <p:spPr>
          <a:xfrm>
            <a:off x="5964572" y="1432361"/>
            <a:ext cx="59561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Objetivos estratégicos</a:t>
            </a:r>
            <a:r>
              <a:rPr lang="es-ES" dirty="0"/>
              <a:t> (OE):</a:t>
            </a:r>
            <a:endParaRPr lang="es-PE" dirty="0"/>
          </a:p>
          <a:p>
            <a:r>
              <a:rPr lang="es-ES" dirty="0"/>
              <a:t> </a:t>
            </a:r>
            <a:endParaRPr lang="es-PE" dirty="0"/>
          </a:p>
          <a:p>
            <a:r>
              <a:rPr lang="es-ES" dirty="0"/>
              <a:t>OE 1. Mejorar la concienciación y la comprensión con respecto a la resistencia a los antimicrobianos (AMR/RAM) a través de una comunicación, educación y formación efectivas.</a:t>
            </a:r>
            <a:endParaRPr lang="es-PE" dirty="0"/>
          </a:p>
          <a:p>
            <a:r>
              <a:rPr lang="es-ES" dirty="0"/>
              <a:t>OE 2. Reforzar los conocimientos y la base científica a través de la vigilancia y la investigación.</a:t>
            </a:r>
            <a:endParaRPr lang="es-PE" dirty="0"/>
          </a:p>
          <a:p>
            <a:r>
              <a:rPr lang="es-ES" dirty="0"/>
              <a:t>OE 3. Reducir la incidencia de las infecciones con medidas eficaces de saneamiento, higiene y prevención de la infección.</a:t>
            </a:r>
            <a:endParaRPr lang="es-PE" dirty="0"/>
          </a:p>
          <a:p>
            <a:r>
              <a:rPr lang="es-ES" dirty="0"/>
              <a:t>OE 4. Utilizar de forma óptima los medicamentos antimicrobianos en la salud humana y sanidad animal.</a:t>
            </a:r>
            <a:endParaRPr lang="es-PE" dirty="0"/>
          </a:p>
          <a:p>
            <a:r>
              <a:rPr lang="es-ES" dirty="0"/>
              <a:t>OE 5. Preparar argumentos económicos a favor de una inversión sostenible que tenga en cuenta las necesidades de Perú y aumentar la inversión en nuevos medicamentos, medios de diagnóstico, vacunas y otras intervenciones.</a:t>
            </a:r>
            <a:endParaRPr lang="es-P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8A5EB8-98FA-4696-98E6-52A145FEB682}"/>
              </a:ext>
            </a:extLst>
          </p:cNvPr>
          <p:cNvSpPr txBox="1"/>
          <p:nvPr/>
        </p:nvSpPr>
        <p:spPr>
          <a:xfrm>
            <a:off x="1056493" y="563748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hlinkClick r:id="rId3"/>
              </a:rPr>
              <a:t>https://antimicrobianos.ins.gob.pe/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0616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DC6C4435-5534-486D-97A6-3E78C5DB9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67830"/>
              </p:ext>
            </p:extLst>
          </p:nvPr>
        </p:nvGraphicFramePr>
        <p:xfrm>
          <a:off x="763397" y="719666"/>
          <a:ext cx="10503018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443">
                  <a:extLst>
                    <a:ext uri="{9D8B030D-6E8A-4147-A177-3AD203B41FA5}">
                      <a16:colId xmlns:a16="http://schemas.microsoft.com/office/drawing/2014/main" val="3404353361"/>
                    </a:ext>
                  </a:extLst>
                </a:gridCol>
                <a:gridCol w="6115575">
                  <a:extLst>
                    <a:ext uri="{9D8B030D-6E8A-4147-A177-3AD203B41FA5}">
                      <a16:colId xmlns:a16="http://schemas.microsoft.com/office/drawing/2014/main" val="1731607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Objetivos estratégicos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Actividades principales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250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1. Mejorar la concienciación y la comprensión con respecto a la resistencia a los antimicrobianos (AMR/RAM) a través de una comunicación, educación y formación efectivas.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Productores de animales terrestres y acuícolas destinados al consumo humano.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Procesadores de alimentos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Procesadores de piensos.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Grupos poblacionales (escolares, estudiantes, adultos mayores)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843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2. Reforzar los conocimientos y la base científica a través </a:t>
                      </a:r>
                      <a:endParaRPr lang="es-PE" dirty="0"/>
                    </a:p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Determinar microorganismos y RAM a vigilar en sanidad animal y en la cadena alimentaria (CA)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Establecer procedimientos técnicos para la vigilancia integral de la RAM en la CA.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Diseño de sistemas de información para la gestión de la vigilancia integral de la RAM en la CA.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Incluir a la RAM como evento sujeto a notificación.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Definir la cartera de servicios, recursos humano, equipos, otras capacidades de laboratorios de sanidad animal y los alimentos.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Capacitación y educación continua.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Definir líneas de investigación </a:t>
                      </a:r>
                    </a:p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875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2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DC6C4435-5534-486D-97A6-3E78C5DB9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068790"/>
              </p:ext>
            </p:extLst>
          </p:nvPr>
        </p:nvGraphicFramePr>
        <p:xfrm>
          <a:off x="844491" y="828723"/>
          <a:ext cx="10503018" cy="4269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443">
                  <a:extLst>
                    <a:ext uri="{9D8B030D-6E8A-4147-A177-3AD203B41FA5}">
                      <a16:colId xmlns:a16="http://schemas.microsoft.com/office/drawing/2014/main" val="3404353361"/>
                    </a:ext>
                  </a:extLst>
                </a:gridCol>
                <a:gridCol w="6115575">
                  <a:extLst>
                    <a:ext uri="{9D8B030D-6E8A-4147-A177-3AD203B41FA5}">
                      <a16:colId xmlns:a16="http://schemas.microsoft.com/office/drawing/2014/main" val="1731607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Objetivos estratégicos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Actividades principales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250347"/>
                  </a:ext>
                </a:extLst>
              </a:tr>
              <a:tr h="1338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3. Reducir la incidencia de las infecciones con medidas eficaces de saneamiento, higiene y prevención de la infección.</a:t>
                      </a:r>
                      <a:endParaRPr lang="es-PE" dirty="0"/>
                    </a:p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dirty="0"/>
                        <a:t>Promoción de las Buenas Prácticas de Higiene en toda la cadena alimentaria.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843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4. Utilizar de forma óptima los medicamentos antimicrobianos en la salud humana y sanidad animal.</a:t>
                      </a:r>
                      <a:endParaRPr lang="es-PE" dirty="0"/>
                    </a:p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Estudios sobre uso y prescripción de ATM en animales de </a:t>
                      </a:r>
                      <a:r>
                        <a:rPr lang="es-PE" dirty="0" err="1"/>
                        <a:t>absto</a:t>
                      </a:r>
                      <a:r>
                        <a:rPr lang="es-PE" dirty="0"/>
                        <a:t> y acuicultura.</a:t>
                      </a:r>
                    </a:p>
                    <a:p>
                      <a:r>
                        <a:rPr lang="es-PE" dirty="0"/>
                        <a:t>Determinar presencia de residuos de ATM prohibidos, en límites no permitidos en producción animal, acuicultura y alimentos procesados.</a:t>
                      </a:r>
                    </a:p>
                    <a:p>
                      <a:r>
                        <a:rPr lang="es-PE" dirty="0"/>
                        <a:t>Actividades para asegurar las Buenas Prácticas en el uso de ATM en animales terrestres, acuáticos, agricultura y alimentos. (normativa, capacitación</a:t>
                      </a:r>
                      <a:r>
                        <a:rPr lang="es-PE"/>
                        <a:t>, fiscalización</a:t>
                      </a:r>
                      <a:r>
                        <a:rPr lang="es-PE" dirty="0"/>
                        <a:t>)</a:t>
                      </a:r>
                    </a:p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87569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D5C7D7B-1972-4061-A01B-0A86EA355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836707"/>
              </p:ext>
            </p:extLst>
          </p:nvPr>
        </p:nvGraphicFramePr>
        <p:xfrm>
          <a:off x="777379" y="4973879"/>
          <a:ext cx="1050301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443">
                  <a:extLst>
                    <a:ext uri="{9D8B030D-6E8A-4147-A177-3AD203B41FA5}">
                      <a16:colId xmlns:a16="http://schemas.microsoft.com/office/drawing/2014/main" val="724081688"/>
                    </a:ext>
                  </a:extLst>
                </a:gridCol>
                <a:gridCol w="6115575">
                  <a:extLst>
                    <a:ext uri="{9D8B030D-6E8A-4147-A177-3AD203B41FA5}">
                      <a16:colId xmlns:a16="http://schemas.microsoft.com/office/drawing/2014/main" val="712662615"/>
                    </a:ext>
                  </a:extLst>
                </a:gridCol>
              </a:tblGrid>
              <a:tr h="1338153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5. Preparar argumentos económicos a favor de una inversión sostenible que tenga en cuenta las necesidades de Perú y aumentar la inversión en nuevos medicamentos, medios de diagnóstico, vacunas y otras intervenciones.</a:t>
                      </a:r>
                      <a:endParaRPr lang="es-P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071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50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429</Words>
  <Application>Microsoft Office PowerPoint</Application>
  <PresentationFormat>Panorámica</PresentationFormat>
  <Paragraphs>42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Plan Multisectorial para Enfrentar la Resistencia a los Antimicrobianos 2019-2021 </vt:lpstr>
      <vt:lpstr>Presentación de PowerPoint</vt:lpstr>
      <vt:lpstr>Presentación de PowerPoint</vt:lpstr>
      <vt:lpstr>Presentación de PowerPoint</vt:lpstr>
      <vt:lpstr>Acción de la Tripartita</vt:lpstr>
      <vt:lpstr>Enfoque “una salud”</vt:lpstr>
      <vt:lpstr>Plan Multisectorial para Enfrentar la Resistencia a los Antimicrobianos 2019-2021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MUÑOZ VENEROS, BERTHA ESTHER</dc:creator>
  <cp:lastModifiedBy>MUÑOZ VENEROS, BERTHA ESTHER</cp:lastModifiedBy>
  <cp:revision>9</cp:revision>
  <dcterms:created xsi:type="dcterms:W3CDTF">2019-09-23T17:39:41Z</dcterms:created>
  <dcterms:modified xsi:type="dcterms:W3CDTF">2019-09-23T19:04:00Z</dcterms:modified>
</cp:coreProperties>
</file>