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62" r:id="rId3"/>
    <p:sldId id="263" r:id="rId4"/>
    <p:sldId id="264" r:id="rId5"/>
    <p:sldId id="265" r:id="rId6"/>
    <p:sldId id="266" r:id="rId7"/>
    <p:sldId id="267" r:id="rId8"/>
    <p:sldId id="268"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258" r:id="rId5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BC8C00"/>
    <a:srgbClr val="F3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8" d="100"/>
          <a:sy n="78" d="100"/>
        </p:scale>
        <p:origin x="-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B2EB56DA-33D2-4D84-8760-51A6F8D218B6}" type="datetimeFigureOut">
              <a:rPr lang="es-PE" smtClean="0"/>
              <a:t>17/04/2018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333680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2EB56DA-33D2-4D84-8760-51A6F8D218B6}" type="datetimeFigureOut">
              <a:rPr lang="es-PE" smtClean="0"/>
              <a:t>17/04/2018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66665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2EB56DA-33D2-4D84-8760-51A6F8D218B6}" type="datetimeFigureOut">
              <a:rPr lang="es-PE" smtClean="0"/>
              <a:t>17/04/2018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66848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2EB56DA-33D2-4D84-8760-51A6F8D218B6}" type="datetimeFigureOut">
              <a:rPr lang="es-PE" smtClean="0"/>
              <a:t>17/04/2018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383285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2EB56DA-33D2-4D84-8760-51A6F8D218B6}" type="datetimeFigureOut">
              <a:rPr lang="es-PE" smtClean="0"/>
              <a:t>17/04/2018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31220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B2EB56DA-33D2-4D84-8760-51A6F8D218B6}" type="datetimeFigureOut">
              <a:rPr lang="es-PE" smtClean="0"/>
              <a:t>17/04/2018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191867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B2EB56DA-33D2-4D84-8760-51A6F8D218B6}" type="datetimeFigureOut">
              <a:rPr lang="es-PE" smtClean="0"/>
              <a:t>17/04/2018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48022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B2EB56DA-33D2-4D84-8760-51A6F8D218B6}" type="datetimeFigureOut">
              <a:rPr lang="es-PE" smtClean="0"/>
              <a:t>17/04/2018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198786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EB56DA-33D2-4D84-8760-51A6F8D218B6}" type="datetimeFigureOut">
              <a:rPr lang="es-PE" smtClean="0"/>
              <a:t>17/04/2018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145115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2EB56DA-33D2-4D84-8760-51A6F8D218B6}" type="datetimeFigureOut">
              <a:rPr lang="es-PE" smtClean="0"/>
              <a:t>17/04/2018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185205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2EB56DA-33D2-4D84-8760-51A6F8D218B6}" type="datetimeFigureOut">
              <a:rPr lang="es-PE" smtClean="0"/>
              <a:t>17/04/2018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F8D1C55-2054-4103-9C1D-F9E67E0CC439}" type="slidenum">
              <a:rPr lang="es-PE" smtClean="0"/>
              <a:t>‹Nº›</a:t>
            </a:fld>
            <a:endParaRPr lang="es-PE"/>
          </a:p>
        </p:txBody>
      </p:sp>
    </p:spTree>
    <p:extLst>
      <p:ext uri="{BB962C8B-B14F-4D97-AF65-F5344CB8AC3E}">
        <p14:creationId xmlns:p14="http://schemas.microsoft.com/office/powerpoint/2010/main" val="189238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B56DA-33D2-4D84-8760-51A6F8D218B6}" type="datetimeFigureOut">
              <a:rPr lang="es-PE" smtClean="0"/>
              <a:t>17/04/2018</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D1C55-2054-4103-9C1D-F9E67E0CC439}" type="slidenum">
              <a:rPr lang="es-PE" smtClean="0"/>
              <a:t>‹Nº›</a:t>
            </a:fld>
            <a:endParaRPr lang="es-PE"/>
          </a:p>
        </p:txBody>
      </p:sp>
    </p:spTree>
    <p:extLst>
      <p:ext uri="{BB962C8B-B14F-4D97-AF65-F5344CB8AC3E}">
        <p14:creationId xmlns:p14="http://schemas.microsoft.com/office/powerpoint/2010/main" val="145620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http://www.corporacionliderperu.com/images/thumbs/0019821_300.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pe/url?sa=i&amp;rct=j&amp;q=&amp;esrc=s&amp;frm=1&amp;source=images&amp;cd=&amp;cad=rja&amp;uact=8&amp;ved=0CAcQjRw&amp;url=http://www.generadormemes.com/personaje/gente-corriendo&amp;ei=netUVceoJ8uyggSYh4H4CA&amp;bvm=bv.93112503,d.eXY&amp;psig=AFQjCNFVqDV2AZJEnd03S5Rz2ZP-lO_82A&amp;ust=143171505428762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movistar.com.pe/iphone6"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76"/>
            <a:ext cx="12175905" cy="6867076"/>
          </a:xfrm>
          <a:prstGeom prst="rect">
            <a:avLst/>
          </a:prstGeom>
        </p:spPr>
      </p:pic>
      <p:sp>
        <p:nvSpPr>
          <p:cNvPr id="2" name="Rectángulo redondeado 1"/>
          <p:cNvSpPr/>
          <p:nvPr/>
        </p:nvSpPr>
        <p:spPr>
          <a:xfrm>
            <a:off x="3776869" y="1898373"/>
            <a:ext cx="4641574" cy="2832653"/>
          </a:xfrm>
          <a:prstGeom prst="roundRect">
            <a:avLst/>
          </a:prstGeom>
          <a:solidFill>
            <a:srgbClr val="F39200">
              <a:alpha val="80000"/>
            </a:srgbClr>
          </a:solidFill>
          <a:ln>
            <a:solidFill>
              <a:srgbClr val="BC8C00">
                <a:alpha val="16863"/>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cxnSp>
        <p:nvCxnSpPr>
          <p:cNvPr id="7" name="Conector recto 6"/>
          <p:cNvCxnSpPr/>
          <p:nvPr/>
        </p:nvCxnSpPr>
        <p:spPr>
          <a:xfrm>
            <a:off x="4035287" y="3106411"/>
            <a:ext cx="40849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4014225" y="3261894"/>
            <a:ext cx="4147456" cy="830997"/>
          </a:xfrm>
          <a:prstGeom prst="rect">
            <a:avLst/>
          </a:prstGeom>
          <a:noFill/>
        </p:spPr>
        <p:txBody>
          <a:bodyPr wrap="square" rtlCol="0">
            <a:spAutoFit/>
          </a:bodyPr>
          <a:lstStyle/>
          <a:p>
            <a:pPr algn="ctr"/>
            <a:r>
              <a:rPr lang="es-PE" sz="1600" b="1" dirty="0" smtClean="0">
                <a:solidFill>
                  <a:schemeClr val="bg1"/>
                </a:solidFill>
                <a:latin typeface="Gill Sans MT" panose="020B0502020104020203" pitchFamily="34" charset="0"/>
                <a:cs typeface="Arial" panose="020B0604020202020204" pitchFamily="34" charset="0"/>
              </a:rPr>
              <a:t>COMITÉ COMPIAL </a:t>
            </a:r>
          </a:p>
          <a:p>
            <a:pPr algn="ctr"/>
            <a:endParaRPr lang="es-PE" sz="1600" b="1" dirty="0">
              <a:solidFill>
                <a:schemeClr val="bg1"/>
              </a:solidFill>
              <a:latin typeface="Gill Sans MT" panose="020B0502020104020203" pitchFamily="34" charset="0"/>
              <a:cs typeface="Arial" panose="020B0604020202020204" pitchFamily="34" charset="0"/>
            </a:endParaRPr>
          </a:p>
          <a:p>
            <a:pPr algn="ctr"/>
            <a:r>
              <a:rPr lang="es-PE" sz="1600" b="1" dirty="0" smtClean="0">
                <a:solidFill>
                  <a:schemeClr val="bg1"/>
                </a:solidFill>
                <a:latin typeface="Gill Sans MT" panose="020B0502020104020203" pitchFamily="34" charset="0"/>
                <a:cs typeface="Arial" panose="020B0604020202020204" pitchFamily="34" charset="0"/>
              </a:rPr>
              <a:t>DIGESA</a:t>
            </a:r>
            <a:endParaRPr lang="es-PE" sz="1600" b="1" dirty="0">
              <a:solidFill>
                <a:schemeClr val="bg1"/>
              </a:solidFill>
              <a:latin typeface="Gill Sans MT" panose="020B0502020104020203" pitchFamily="34" charset="0"/>
              <a:cs typeface="Arial" panose="020B0604020202020204" pitchFamily="34" charset="0"/>
            </a:endParaRPr>
          </a:p>
        </p:txBody>
      </p:sp>
      <p:sp>
        <p:nvSpPr>
          <p:cNvPr id="9" name="CuadroTexto 8"/>
          <p:cNvSpPr txBox="1"/>
          <p:nvPr/>
        </p:nvSpPr>
        <p:spPr>
          <a:xfrm>
            <a:off x="4619210" y="4250185"/>
            <a:ext cx="2956892" cy="276999"/>
          </a:xfrm>
          <a:prstGeom prst="rect">
            <a:avLst/>
          </a:prstGeom>
          <a:noFill/>
        </p:spPr>
        <p:txBody>
          <a:bodyPr wrap="square" rtlCol="0">
            <a:spAutoFit/>
          </a:bodyPr>
          <a:lstStyle/>
          <a:p>
            <a:pPr algn="ctr"/>
            <a:r>
              <a:rPr lang="es-PE" sz="1200" dirty="0">
                <a:solidFill>
                  <a:schemeClr val="bg1"/>
                </a:solidFill>
                <a:latin typeface="Gill Sans MT" panose="020B0502020104020203" pitchFamily="34" charset="0"/>
                <a:cs typeface="Gill Sans" panose="020B0302020104090203" pitchFamily="34" charset="0"/>
              </a:rPr>
              <a:t>17 de abril de 2018</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599" y="2288196"/>
            <a:ext cx="1806708" cy="583875"/>
          </a:xfrm>
          <a:prstGeom prst="rect">
            <a:avLst/>
          </a:prstGeom>
        </p:spPr>
      </p:pic>
    </p:spTree>
    <p:extLst>
      <p:ext uri="{BB962C8B-B14F-4D97-AF65-F5344CB8AC3E}">
        <p14:creationId xmlns:p14="http://schemas.microsoft.com/office/powerpoint/2010/main" val="36627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056727"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CORPORACIÓN ORO VERDE S.A.C.</a:t>
            </a:r>
          </a:p>
        </p:txBody>
      </p:sp>
      <p:sp>
        <p:nvSpPr>
          <p:cNvPr id="8" name="3 CuadroTexto"/>
          <p:cNvSpPr txBox="1">
            <a:spLocks noChangeArrowheads="1"/>
          </p:cNvSpPr>
          <p:nvPr/>
        </p:nvSpPr>
        <p:spPr bwMode="auto">
          <a:xfrm>
            <a:off x="806114" y="1985711"/>
            <a:ext cx="4343401"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Se incluía  en la publicidad en envase de los productos “Té Naranja” de 37.5 gramos y “Té Durazno” de 37.5 gramos y de 150 gramos, de la marca HERBI, las frases “Té naranja” y “Té durazno” y la imagen de las frutas “naranja” y “durazno”, respectivamente, las cuales darían a entender a los consumidores que los productos cuestionados contendrían dichos ingredientes, cuando en realidad ello no sería cierto.</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10.03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N°96-2016/SDC</a:t>
            </a:r>
          </a:p>
        </p:txBody>
      </p:sp>
      <p:pic>
        <p:nvPicPr>
          <p:cNvPr id="7" name="Image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760" y="2197590"/>
            <a:ext cx="2683039" cy="233921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5497" y="2197590"/>
            <a:ext cx="2683042" cy="233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8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056727"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AURANDINA S.A.C.</a:t>
            </a:r>
          </a:p>
        </p:txBody>
      </p:sp>
      <p:sp>
        <p:nvSpPr>
          <p:cNvPr id="8" name="3 CuadroTexto"/>
          <p:cNvSpPr txBox="1">
            <a:spLocks noChangeArrowheads="1"/>
          </p:cNvSpPr>
          <p:nvPr/>
        </p:nvSpPr>
        <p:spPr bwMode="auto">
          <a:xfrm>
            <a:off x="806114" y="1985711"/>
            <a:ext cx="4343401"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Aurandina</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transmitiría a los consumidores un mensaje engañoso al incluir, en la publicidad en envase del producto “Té Verde &amp; Mango” de 30 gramos, de la marca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Wawasana</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la imagen de la fruta “mango”, dando a entender a los consumidores que el producto cuestionado contendría dicho ingrediente, cuando en realidad ello no sería cierto.</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4.48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N°194-2016/SDC</a:t>
            </a:r>
          </a:p>
        </p:txBody>
      </p:sp>
      <p:pic>
        <p:nvPicPr>
          <p:cNvPr id="10" name="Imagen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481" y="2373086"/>
            <a:ext cx="4013033" cy="219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9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056727"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LA COSECHA PERUANA S.A.C.</a:t>
            </a:r>
          </a:p>
        </p:txBody>
      </p:sp>
      <p:sp>
        <p:nvSpPr>
          <p:cNvPr id="8" name="3 CuadroTexto"/>
          <p:cNvSpPr txBox="1">
            <a:spLocks noChangeArrowheads="1"/>
          </p:cNvSpPr>
          <p:nvPr/>
        </p:nvSpPr>
        <p:spPr bwMode="auto">
          <a:xfrm>
            <a:off x="806114" y="1985711"/>
            <a:ext cx="4343401"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 Cosecha transmitiría a los consumidores un mensaje engañoso al incluir en la publicidad en envase de los productos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Beberash</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 Té Helado Manzana” y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Beberash</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 Té Helado Durazno”, las palabras “manzana” y “durazno”, respectivamente, dando a entender a los consumidores que los productos cuestionados se encontrarían elaborados a base de dichas frutas, cuando en realidad ello no sería cierto, conforme se apreciaría de la lista de ingredientes de los referidos productos. </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7.74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N°187-2012/CCD</a:t>
            </a:r>
          </a:p>
        </p:txBody>
      </p:sp>
      <p:pic>
        <p:nvPicPr>
          <p:cNvPr id="3" name="Imagen 2"/>
          <p:cNvPicPr>
            <a:picLocks noChangeAspect="1"/>
          </p:cNvPicPr>
          <p:nvPr/>
        </p:nvPicPr>
        <p:blipFill>
          <a:blip r:embed="rId3"/>
          <a:stretch>
            <a:fillRect/>
          </a:stretch>
        </p:blipFill>
        <p:spPr>
          <a:xfrm>
            <a:off x="7594074" y="2514600"/>
            <a:ext cx="3246379" cy="2240565"/>
          </a:xfrm>
          <a:prstGeom prst="rect">
            <a:avLst/>
          </a:prstGeom>
        </p:spPr>
      </p:pic>
    </p:spTree>
    <p:extLst>
      <p:ext uri="{BB962C8B-B14F-4D97-AF65-F5344CB8AC3E}">
        <p14:creationId xmlns:p14="http://schemas.microsoft.com/office/powerpoint/2010/main" val="104406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056727"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CORPORACIÓN LINDLEY S.A.C.</a:t>
            </a:r>
          </a:p>
        </p:txBody>
      </p:sp>
      <p:sp>
        <p:nvSpPr>
          <p:cNvPr id="8" name="3 CuadroTexto"/>
          <p:cNvSpPr txBox="1">
            <a:spLocks noChangeArrowheads="1"/>
          </p:cNvSpPr>
          <p:nvPr/>
        </p:nvSpPr>
        <p:spPr bwMode="auto">
          <a:xfrm>
            <a:off x="806114" y="1985711"/>
            <a:ext cx="6112044"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Según los términos de la denuncia,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Lindley</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transmitiría a los consumidores un mensaje engañoso al incluir en la publicidad en envase del producto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Crush</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 naranja”, la palabra “naranja” con su respectiva imagen, que darían a entender a los consumidores que el producto cuestionado se encontraría elaborado sobre la base de dicha fruta, cuando en realidad ello no sería cierto, conforme se apreciaría en la lista de ingredientes del citado producto.</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Sin embargo, la denuncia fue declarada infundada ya que de acuerdo al contexto del mercado y a la experiencia previa de los consumidores, estos no esperan encontrar insumos naturales en las bebidas gaseosas, por lo que perciben la palabra “naranja” y la imagen de la fruta con dicho nombre consignada en la bebida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Crush</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-naranja” como alusiones al sabor de la bebida más no a la calidad de insumos naturales de esta.</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N°148-2012/CCD</a:t>
            </a:r>
          </a:p>
        </p:txBody>
      </p:sp>
      <p:pic>
        <p:nvPicPr>
          <p:cNvPr id="7" name="ctl00_ctl00_cph1_cph1_ctl00_defaultImage" descr="Foto CRUSH NARANJA GASEOSAS X 3 LT. d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07721" y="2081965"/>
            <a:ext cx="2339437" cy="339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63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3" y="866259"/>
            <a:ext cx="5969462"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F Y D INVERSIONES S.A.C.</a:t>
            </a:r>
          </a:p>
        </p:txBody>
      </p:sp>
      <p:sp>
        <p:nvSpPr>
          <p:cNvPr id="8" name="3 CuadroTexto"/>
          <p:cNvSpPr txBox="1">
            <a:spLocks noChangeArrowheads="1"/>
          </p:cNvSpPr>
          <p:nvPr/>
        </p:nvSpPr>
        <p:spPr bwMode="auto">
          <a:xfrm>
            <a:off x="806114" y="1985711"/>
            <a:ext cx="10563728"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Según los términos de la denuncia, F y D Inversiones estaría comercializando los productos denominados “2 Cerritos, Gomas Eucalipto” y “2 Cerritos, Gomas Frutales”, este último conteniendo adicionalmente imágenes de frutas, dando a entender mediante la publicidad en empaque que dichos productos se encontrarían elaborados a base de eucalipto y extractos o esencias de frutas, respectivamente, cuando en realidad contendrían, entre otros, aromas y colorantes artificiales, conforme se apreciaría de la información consignada en el reverso de los referidos empaques.</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18.45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N°1225-2013/SDC</a:t>
            </a:r>
          </a:p>
        </p:txBody>
      </p:sp>
    </p:spTree>
    <p:extLst>
      <p:ext uri="{BB962C8B-B14F-4D97-AF65-F5344CB8AC3E}">
        <p14:creationId xmlns:p14="http://schemas.microsoft.com/office/powerpoint/2010/main" val="85644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3" y="866259"/>
            <a:ext cx="5969462"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LAIVE S.A.</a:t>
            </a:r>
          </a:p>
        </p:txBody>
      </p:sp>
      <p:sp>
        <p:nvSpPr>
          <p:cNvPr id="8" name="3 CuadroTexto"/>
          <p:cNvSpPr txBox="1">
            <a:spLocks noChangeArrowheads="1"/>
          </p:cNvSpPr>
          <p:nvPr/>
        </p:nvSpPr>
        <p:spPr bwMode="auto">
          <a:xfrm>
            <a:off x="596347" y="1464283"/>
            <a:ext cx="8434139"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transmitiría a los consumidores un mensaje engañoso al incluir en la publicidad en envase de sus productos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Bio</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Yogurt + Cultivos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Probióticos</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Sin Lactosa Yogurt de fácil digestión + Cultivos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Probióticos</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Yogurt + Cultivos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Probióticos</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MIX”,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Kids</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El Chavo Yogurt Con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Probióticos</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Bio</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 defensa natural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Casei</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Vital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Bio</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D Alimento Lácteo fermentado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Probiótico</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Bio</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 defensa light natural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Casei</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Vital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Bio</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D 0% grasa y azúcar añadida Alimento Lácteo fermentado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Probiótico</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Laive</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Sbelt</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extra light 0% grasa y azúcar” y “La Preferida Yogurt Bebible + Fortificado + 7 vitaminas y minerales”, la palabra “vainilla” o la frase “vainilla francesa”, conjuntamente con imágenes de la flor de vainilla en algunos de estos productos, dando a entender a los consumidores que los mismos se encontrarían elaborados con esencia de vainilla, cuando en realidad ello no sería cierto, conforme se apreciaría de las listas de ingredientes de los mencionados productos en las que se consignaría “Aroma Natural Idéntico” o “Sabor Natural Idéntico”. De acuerdo con la denunciante, para evitar que los consumidores se vean inducidos a error, la imputada debió anteponer a la palabra “vainilla” o la frase “vainilla francesa” la frase “Sabor a…”, en tanto que con esta última frase los consumidores estarían en la capacidad de interpretar que los productos cuestionados se encontrarían elaborados a partir de ingredientes artificiales.</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46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N°2254-2013/SDC</a:t>
            </a:r>
          </a:p>
        </p:txBody>
      </p:sp>
      <p:pic>
        <p:nvPicPr>
          <p:cNvPr id="7" name="Imagen 6"/>
          <p:cNvPicPr>
            <a:picLocks noChangeAspect="1" noChangeArrowheads="1"/>
          </p:cNvPicPr>
          <p:nvPr/>
        </p:nvPicPr>
        <p:blipFill>
          <a:blip r:embed="rId3" cstate="print">
            <a:extLst>
              <a:ext uri="{28A0092B-C50C-407E-A947-70E740481C1C}">
                <a14:useLocalDpi xmlns:a14="http://schemas.microsoft.com/office/drawing/2010/main" val="0"/>
              </a:ext>
            </a:extLst>
          </a:blip>
          <a:srcRect l="30595" t="16286" r="14752" b="8264"/>
          <a:stretch>
            <a:fillRect/>
          </a:stretch>
        </p:blipFill>
        <p:spPr bwMode="auto">
          <a:xfrm>
            <a:off x="9438148" y="1464283"/>
            <a:ext cx="993231" cy="15917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noChangeArrowheads="1"/>
          </p:cNvPicPr>
          <p:nvPr/>
        </p:nvPicPr>
        <p:blipFill>
          <a:blip r:embed="rId4" cstate="print">
            <a:extLst>
              <a:ext uri="{28A0092B-C50C-407E-A947-70E740481C1C}">
                <a14:useLocalDpi xmlns:a14="http://schemas.microsoft.com/office/drawing/2010/main" val="0"/>
              </a:ext>
            </a:extLst>
          </a:blip>
          <a:srcRect l="12776" t="4045" r="8057" b="8481"/>
          <a:stretch>
            <a:fillRect/>
          </a:stretch>
        </p:blipFill>
        <p:spPr bwMode="auto">
          <a:xfrm>
            <a:off x="10753063" y="2693054"/>
            <a:ext cx="915476" cy="107496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Imágen - Laive"/>
          <p:cNvPicPr>
            <a:picLocks noChangeAspect="1" noChangeArrowheads="1"/>
          </p:cNvPicPr>
          <p:nvPr/>
        </p:nvPicPr>
        <p:blipFill>
          <a:blip r:embed="rId5" cstate="print">
            <a:extLst>
              <a:ext uri="{28A0092B-C50C-407E-A947-70E740481C1C}">
                <a14:useLocalDpi xmlns:a14="http://schemas.microsoft.com/office/drawing/2010/main" val="0"/>
              </a:ext>
            </a:extLst>
          </a:blip>
          <a:srcRect l="15714" t="32878" r="22729" b="1172"/>
          <a:stretch>
            <a:fillRect/>
          </a:stretch>
        </p:blipFill>
        <p:spPr bwMode="auto">
          <a:xfrm rot="16200000">
            <a:off x="9727377" y="3948040"/>
            <a:ext cx="1245422" cy="106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0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EMBOTELLADORA DON JORGE S.A.C.</a:t>
            </a:r>
          </a:p>
        </p:txBody>
      </p:sp>
      <p:sp>
        <p:nvSpPr>
          <p:cNvPr id="8" name="3 CuadroTexto"/>
          <p:cNvSpPr txBox="1">
            <a:spLocks noChangeArrowheads="1"/>
          </p:cNvSpPr>
          <p:nvPr/>
        </p:nvSpPr>
        <p:spPr bwMode="auto">
          <a:xfrm>
            <a:off x="716663" y="2222273"/>
            <a:ext cx="6562442"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 publicidad en envase del producto “Chicha Morada” y otros anuncios publicitarios, daba a entender a los consumidores que el mismo se encuentra elaborado sobre la base de insumos naturales y ello no es cierto.</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35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N°89-2012/SC1</a:t>
            </a:r>
          </a:p>
        </p:txBody>
      </p:sp>
      <p:pic>
        <p:nvPicPr>
          <p:cNvPr id="11" name="Imagen 10" descr="P1010013 (2)"/>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8894611" y="1866192"/>
            <a:ext cx="1477346" cy="252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33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MOLITALIA S.A.</a:t>
            </a:r>
          </a:p>
        </p:txBody>
      </p:sp>
      <p:sp>
        <p:nvSpPr>
          <p:cNvPr id="8" name="3 CuadroTexto"/>
          <p:cNvSpPr txBox="1">
            <a:spLocks noChangeArrowheads="1"/>
          </p:cNvSpPr>
          <p:nvPr/>
        </p:nvSpPr>
        <p:spPr bwMode="auto">
          <a:xfrm>
            <a:off x="596347" y="2174146"/>
            <a:ext cx="656244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 publicidad en empaque del producto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Frutina</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y otros anuncios publicitarios da a entender a los consumidores que se encuentra elaborado a base de frutas y ello no es cierto.</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5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N°57-2012/SC1</a:t>
            </a:r>
          </a:p>
        </p:txBody>
      </p:sp>
      <p:pic>
        <p:nvPicPr>
          <p:cNvPr id="7" name="Imagen 6" descr="FRUTIN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3683" y="1673687"/>
            <a:ext cx="3013234" cy="293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26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INDUSTRIAS TEAL S.A.</a:t>
            </a:r>
          </a:p>
        </p:txBody>
      </p:sp>
      <p:sp>
        <p:nvSpPr>
          <p:cNvPr id="8" name="3 CuadroTexto"/>
          <p:cNvSpPr txBox="1">
            <a:spLocks noChangeArrowheads="1"/>
          </p:cNvSpPr>
          <p:nvPr/>
        </p:nvSpPr>
        <p:spPr bwMode="auto">
          <a:xfrm>
            <a:off x="596347" y="2174146"/>
            <a:ext cx="6562442"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 publicidad en envase del producto “Caramelos Rellenos de Fruta” y otros anuncios publicitario, dan a entender a los consumidores que se encuentran elaborados sobre la base de fruta y ello no es cierto.</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5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N°1738-2011/SC1</a:t>
            </a:r>
          </a:p>
        </p:txBody>
      </p:sp>
      <p:pic>
        <p:nvPicPr>
          <p:cNvPr id="9" name="Imagen 8" descr="P101001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653" y="1599949"/>
            <a:ext cx="3248264" cy="332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62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AJEPER S.A.</a:t>
            </a:r>
          </a:p>
        </p:txBody>
      </p:sp>
      <p:sp>
        <p:nvSpPr>
          <p:cNvPr id="8" name="3 CuadroTexto"/>
          <p:cNvSpPr txBox="1">
            <a:spLocks noChangeArrowheads="1"/>
          </p:cNvSpPr>
          <p:nvPr/>
        </p:nvSpPr>
        <p:spPr bwMode="auto">
          <a:xfrm>
            <a:off x="596347" y="2174146"/>
            <a:ext cx="65624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 publicidad en envase del producto “</a:t>
            </a:r>
            <a:r>
              <a:rPr lang="es-PE" altLang="ja-JP" sz="1800" dirty="0" err="1">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Cifrut</a:t>
            </a: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Citrus Punch Naranja-Mandarina-Limón”, al incluir la frase “Citrus Punch Naranja-Mandarina-Limón”, conjuntamente con las imágenes de naranjas cortadas en mitades, daría a entender a los consumidores que el producto cuestionado se encontraría elaborado con dichas frutas, cuando en realidad ello no sería cierto.</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40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N°1627-2013/SDC</a:t>
            </a:r>
          </a:p>
        </p:txBody>
      </p:sp>
      <p:pic>
        <p:nvPicPr>
          <p:cNvPr id="7" name="Imagen 6" descr="imag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039" y="1327924"/>
            <a:ext cx="2056256" cy="359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4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96036" y="866259"/>
            <a:ext cx="7833815"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COMPETENCIA MERCANTIL</a:t>
            </a:r>
          </a:p>
        </p:txBody>
      </p:sp>
      <p:sp>
        <p:nvSpPr>
          <p:cNvPr id="7" name="1 CuadroTexto"/>
          <p:cNvSpPr txBox="1">
            <a:spLocks noChangeArrowheads="1"/>
          </p:cNvSpPr>
          <p:nvPr/>
        </p:nvSpPr>
        <p:spPr bwMode="auto">
          <a:xfrm>
            <a:off x="971599" y="1412776"/>
            <a:ext cx="1069693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90000"/>
              </a:lnSpc>
            </a:pPr>
            <a:r>
              <a:rPr lang="es-ES" altLang="es-PE" dirty="0">
                <a:latin typeface="Arial" charset="0"/>
                <a:ea typeface="ＭＳ Ｐゴシック" pitchFamily="34" charset="-128"/>
                <a:cs typeface="Arial" charset="0"/>
              </a:rPr>
              <a:t>Relación existente entre personas naturales o jurídicas que ejercen actividades económicas en </a:t>
            </a:r>
            <a:r>
              <a:rPr lang="es-ES" altLang="es-PE" b="1" dirty="0">
                <a:latin typeface="Arial" charset="0"/>
                <a:ea typeface="ＭＳ Ｐゴシック" pitchFamily="34" charset="-128"/>
                <a:cs typeface="Arial" charset="0"/>
              </a:rPr>
              <a:t>forma independiente </a:t>
            </a:r>
            <a:r>
              <a:rPr lang="es-ES" altLang="es-PE" dirty="0">
                <a:latin typeface="Arial" charset="0"/>
                <a:ea typeface="ＭＳ Ｐゴシック" pitchFamily="34" charset="-128"/>
                <a:cs typeface="Arial" charset="0"/>
              </a:rPr>
              <a:t>por medio de la comercialización de bienes o la prestación de servicios similares, de tal modo que </a:t>
            </a:r>
            <a:r>
              <a:rPr lang="es-ES" altLang="es-PE" b="1" dirty="0">
                <a:latin typeface="Arial" charset="0"/>
                <a:ea typeface="ＭＳ Ｐゴシック" pitchFamily="34" charset="-128"/>
                <a:cs typeface="Arial" charset="0"/>
              </a:rPr>
              <a:t>el ejercicio de las actividades de un agente repercute en la actividad del otro</a:t>
            </a:r>
            <a:r>
              <a:rPr lang="es-ES" altLang="es-PE" dirty="0">
                <a:latin typeface="Arial" charset="0"/>
                <a:ea typeface="ＭＳ Ｐゴシック" pitchFamily="34" charset="-128"/>
                <a:cs typeface="Arial" charset="0"/>
              </a:rPr>
              <a:t>.</a:t>
            </a:r>
          </a:p>
          <a:p>
            <a:pPr algn="just">
              <a:lnSpc>
                <a:spcPct val="90000"/>
              </a:lnSpc>
            </a:pPr>
            <a:endParaRPr lang="es-ES" altLang="es-PE" dirty="0">
              <a:latin typeface="Arial" charset="0"/>
              <a:ea typeface="ＭＳ Ｐゴシック" pitchFamily="34" charset="-128"/>
              <a:cs typeface="Arial" charset="0"/>
            </a:endParaRPr>
          </a:p>
          <a:p>
            <a:pPr algn="ctr">
              <a:lnSpc>
                <a:spcPct val="90000"/>
              </a:lnSpc>
            </a:pPr>
            <a:r>
              <a:rPr lang="es-ES" altLang="es-PE" sz="2000" b="1" dirty="0">
                <a:solidFill>
                  <a:srgbClr val="C00000"/>
                </a:solidFill>
                <a:latin typeface="Arial" charset="0"/>
                <a:ea typeface="ＭＳ Ｐゴシック" pitchFamily="34" charset="-128"/>
                <a:cs typeface="Arial" charset="0"/>
              </a:rPr>
              <a:t>COMPETENCIA </a:t>
            </a:r>
          </a:p>
          <a:p>
            <a:pPr algn="just">
              <a:lnSpc>
                <a:spcPct val="90000"/>
              </a:lnSpc>
            </a:pPr>
            <a:endParaRPr lang="es-ES" altLang="es-PE" dirty="0">
              <a:latin typeface="Arial" charset="0"/>
              <a:ea typeface="ＭＳ Ｐゴシック" pitchFamily="34" charset="-128"/>
              <a:cs typeface="Arial" charset="0"/>
            </a:endParaRPr>
          </a:p>
          <a:p>
            <a:pPr algn="just">
              <a:lnSpc>
                <a:spcPct val="90000"/>
              </a:lnSpc>
            </a:pPr>
            <a:r>
              <a:rPr lang="es-ES_tradnl" altLang="es-PE" dirty="0">
                <a:latin typeface="Arial" charset="0"/>
                <a:ea typeface="ＭＳ Ｐゴシック" pitchFamily="34" charset="-128"/>
                <a:cs typeface="Arial" charset="0"/>
              </a:rPr>
              <a:t>Los oferentes compiten para lograr que los demandantes elijan sus productos o servicios.</a:t>
            </a:r>
            <a:endParaRPr lang="es-ES" altLang="es-PE" dirty="0">
              <a:latin typeface="Arial" charset="0"/>
              <a:ea typeface="ＭＳ Ｐゴシック" pitchFamily="34" charset="-128"/>
              <a:cs typeface="Arial" charset="0"/>
            </a:endParaRPr>
          </a:p>
          <a:p>
            <a:pPr algn="just">
              <a:lnSpc>
                <a:spcPct val="90000"/>
              </a:lnSpc>
            </a:pPr>
            <a:endParaRPr lang="es-ES" altLang="es-PE" dirty="0">
              <a:latin typeface="Arial" charset="0"/>
              <a:ea typeface="ＭＳ Ｐゴシック" pitchFamily="34" charset="-128"/>
              <a:cs typeface="Arial" charset="0"/>
            </a:endParaRPr>
          </a:p>
          <a:p>
            <a:pPr>
              <a:lnSpc>
                <a:spcPct val="80000"/>
              </a:lnSpc>
            </a:pPr>
            <a:endParaRPr lang="es-PE" altLang="ja-JP" sz="20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2000" dirty="0">
              <a:solidFill>
                <a:srgbClr val="747474"/>
              </a:solidFill>
              <a:latin typeface="Century Gothic" pitchFamily="34" charset="0"/>
              <a:ea typeface="ＭＳ Ｐゴシック" pitchFamily="34" charset="-128"/>
              <a:cs typeface="Arial" charset="0"/>
            </a:endParaRPr>
          </a:p>
        </p:txBody>
      </p:sp>
    </p:spTree>
    <p:extLst>
      <p:ext uri="{BB962C8B-B14F-4D97-AF65-F5344CB8AC3E}">
        <p14:creationId xmlns:p14="http://schemas.microsoft.com/office/powerpoint/2010/main" val="280138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ASPEC – PANADERÍA SAN JORGE S.A.</a:t>
            </a:r>
          </a:p>
        </p:txBody>
      </p:sp>
      <p:sp>
        <p:nvSpPr>
          <p:cNvPr id="8" name="3 CuadroTexto"/>
          <p:cNvSpPr txBox="1">
            <a:spLocks noChangeArrowheads="1"/>
          </p:cNvSpPr>
          <p:nvPr/>
        </p:nvSpPr>
        <p:spPr bwMode="auto">
          <a:xfrm>
            <a:off x="596347" y="2174146"/>
            <a:ext cx="6562442"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La publicidad en empaque del producto “GN – Galletas Vainilla”, al incluir la palabra “vainilla”, daría a entender a los consumidores que el producto cuestionado se encontraría elaborado con esencia de vainilla, cuando en realidad ello no sería cierto.</a:t>
            </a:r>
          </a:p>
          <a:p>
            <a:pPr algn="just">
              <a:lnSpc>
                <a:spcPct val="80000"/>
              </a:lnSpc>
            </a:pPr>
            <a:endPar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Sanción: 29 UIT</a:t>
            </a:r>
          </a:p>
          <a:p>
            <a:pPr algn="just">
              <a:lnSpc>
                <a:spcPct val="80000"/>
              </a:lnSpc>
            </a:pPr>
            <a:r>
              <a:rPr lang="es-PE" altLang="ja-JP" sz="18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Resolución N°460-2014/SDC</a:t>
            </a:r>
          </a:p>
        </p:txBody>
      </p:sp>
      <p:pic>
        <p:nvPicPr>
          <p:cNvPr id="9" name="Imagen 8" descr="GN Galletas Vainilla"/>
          <p:cNvPicPr>
            <a:picLocks noChangeAspect="1" noChangeArrowheads="1"/>
          </p:cNvPicPr>
          <p:nvPr/>
        </p:nvPicPr>
        <p:blipFill>
          <a:blip r:embed="rId3" cstate="print">
            <a:extLst>
              <a:ext uri="{28A0092B-C50C-407E-A947-70E740481C1C}">
                <a14:useLocalDpi xmlns:a14="http://schemas.microsoft.com/office/drawing/2010/main" val="0"/>
              </a:ext>
            </a:extLst>
          </a:blip>
          <a:srcRect t="9412" r="3525" b="21765"/>
          <a:stretch>
            <a:fillRect/>
          </a:stretch>
        </p:blipFill>
        <p:spPr bwMode="auto">
          <a:xfrm>
            <a:off x="7593756" y="2174146"/>
            <a:ext cx="3523161" cy="177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4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PUBLICIDAD TESTIMONIAL</a:t>
            </a:r>
          </a:p>
        </p:txBody>
      </p:sp>
      <p:sp>
        <p:nvSpPr>
          <p:cNvPr id="7" name="3 CuadroTexto"/>
          <p:cNvSpPr txBox="1">
            <a:spLocks noChangeArrowheads="1"/>
          </p:cNvSpPr>
          <p:nvPr/>
        </p:nvSpPr>
        <p:spPr bwMode="auto">
          <a:xfrm>
            <a:off x="611812" y="1538538"/>
            <a:ext cx="10593820" cy="3982629"/>
          </a:xfrm>
          <a:prstGeom prst="rect">
            <a:avLst/>
          </a:prstGeom>
          <a:noFill/>
          <a:ln w="9525">
            <a:noFill/>
            <a:miter lim="800000"/>
            <a:headEnd/>
            <a:tailEnd/>
          </a:ln>
        </p:spPr>
        <p:txBody>
          <a:bodyPr wrap="square">
            <a:spAutoFit/>
          </a:bodyPr>
          <a:lstStyle/>
          <a:p>
            <a:pPr algn="just">
              <a:defRPr/>
            </a:pPr>
            <a:endParaRPr lang="es-ES" sz="2000" dirty="0">
              <a:latin typeface="Tahoma" pitchFamily="34" charset="0"/>
              <a:cs typeface="Tahoma" pitchFamily="34" charset="0"/>
            </a:endParaRPr>
          </a:p>
          <a:p>
            <a:pPr algn="just">
              <a:defRPr/>
            </a:pPr>
            <a:endParaRPr lang="es-ES" sz="2000" dirty="0">
              <a:latin typeface="Tahoma" pitchFamily="34" charset="0"/>
              <a:cs typeface="Tahoma" pitchFamily="34" charset="0"/>
            </a:endParaRPr>
          </a:p>
          <a:p>
            <a:pPr algn="just">
              <a:defRPr/>
            </a:pPr>
            <a:endParaRPr lang="es-ES" sz="2000" dirty="0">
              <a:latin typeface="Tahoma" pitchFamily="34" charset="0"/>
              <a:cs typeface="Tahoma" pitchFamily="34" charset="0"/>
            </a:endParaRPr>
          </a:p>
          <a:p>
            <a:pPr algn="just">
              <a:defRPr/>
            </a:pPr>
            <a:r>
              <a:rPr lang="es-ES" sz="2000" dirty="0">
                <a:latin typeface="Arial" panose="020B0604020202020204" pitchFamily="34" charset="0"/>
                <a:cs typeface="Arial" panose="020B0604020202020204" pitchFamily="34" charset="0"/>
              </a:rPr>
              <a:t>Configuran actos de engaño la difusión de publicidad testimonial no sustentada en experiencias auténticas y recientes de un testigo.</a:t>
            </a:r>
          </a:p>
          <a:p>
            <a:pPr algn="just">
              <a:defRPr/>
            </a:pPr>
            <a:endParaRPr lang="es-ES" sz="2000" dirty="0">
              <a:latin typeface="Arial" panose="020B0604020202020204" pitchFamily="34" charset="0"/>
              <a:cs typeface="Arial" panose="020B0604020202020204" pitchFamily="34" charset="0"/>
            </a:endParaRPr>
          </a:p>
          <a:p>
            <a:pPr algn="just">
              <a:defRPr/>
            </a:pPr>
            <a:r>
              <a:rPr lang="es-ES" sz="2000" b="1" dirty="0">
                <a:latin typeface="Arial" panose="020B0604020202020204" pitchFamily="34" charset="0"/>
                <a:cs typeface="Arial" panose="020B0604020202020204" pitchFamily="34" charset="0"/>
              </a:rPr>
              <a:t>Características:</a:t>
            </a:r>
          </a:p>
          <a:p>
            <a:pPr algn="just">
              <a:defRPr/>
            </a:pPr>
            <a:endParaRPr lang="es-ES" sz="2000" dirty="0">
              <a:latin typeface="Arial" panose="020B0604020202020204" pitchFamily="34" charset="0"/>
              <a:cs typeface="Arial" panose="020B0604020202020204" pitchFamily="34" charset="0"/>
            </a:endParaRPr>
          </a:p>
          <a:p>
            <a:pPr marL="0" lvl="1" algn="just">
              <a:buFont typeface="Arial" pitchFamily="34" charset="0"/>
              <a:buChar char="•"/>
              <a:defRPr/>
            </a:pPr>
            <a:r>
              <a:rPr lang="es-ES_tradnl" sz="2000" dirty="0">
                <a:latin typeface="Arial" panose="020B0604020202020204" pitchFamily="34" charset="0"/>
                <a:cs typeface="Arial" panose="020B0604020202020204" pitchFamily="34" charset="0"/>
              </a:rPr>
              <a:t>El testimonio brinda una opinión particular: intervención </a:t>
            </a:r>
            <a:r>
              <a:rPr lang="es-MX" sz="2000" dirty="0">
                <a:latin typeface="Arial" panose="020B0604020202020204" pitchFamily="34" charset="0"/>
                <a:cs typeface="Arial" panose="020B0604020202020204" pitchFamily="34" charset="0"/>
              </a:rPr>
              <a:t>de una persona distinta del anunciante.</a:t>
            </a:r>
          </a:p>
          <a:p>
            <a:pPr marL="0" lvl="1" algn="just">
              <a:buFont typeface="Arial" pitchFamily="34" charset="0"/>
              <a:buChar char="•"/>
              <a:defRPr/>
            </a:pPr>
            <a:r>
              <a:rPr lang="es-MX" sz="2000" dirty="0">
                <a:latin typeface="Arial" panose="020B0604020202020204" pitchFamily="34" charset="0"/>
                <a:cs typeface="Arial" panose="020B0604020202020204" pitchFamily="34" charset="0"/>
              </a:rPr>
              <a:t>Manifestación expresa  de quien brinda el testimonio.</a:t>
            </a:r>
          </a:p>
          <a:p>
            <a:pPr marL="0" lvl="1" algn="just">
              <a:buFont typeface="Arial" pitchFamily="34" charset="0"/>
              <a:buChar char="•"/>
              <a:defRPr/>
            </a:pPr>
            <a:endParaRPr lang="es-MX" sz="2000" dirty="0">
              <a:latin typeface="Tahoma" pitchFamily="34" charset="0"/>
              <a:cs typeface="Tahoma" pitchFamily="34" charset="0"/>
            </a:endParaRPr>
          </a:p>
          <a:p>
            <a:pPr>
              <a:lnSpc>
                <a:spcPct val="80000"/>
              </a:lnSpc>
              <a:defRPr/>
            </a:pPr>
            <a:endParaRPr lang="es-PE" altLang="ja-JP" sz="1600" dirty="0">
              <a:solidFill>
                <a:srgbClr val="747474"/>
              </a:solidFill>
              <a:latin typeface="Century Gothic" pitchFamily="34" charset="0"/>
            </a:endParaRPr>
          </a:p>
        </p:txBody>
      </p:sp>
    </p:spTree>
    <p:extLst>
      <p:ext uri="{BB962C8B-B14F-4D97-AF65-F5344CB8AC3E}">
        <p14:creationId xmlns:p14="http://schemas.microsoft.com/office/powerpoint/2010/main" val="254793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PUBLICIDAD TESTIMONIAL – CASO BIOCRES</a:t>
            </a:r>
          </a:p>
        </p:txBody>
      </p:sp>
      <p:sp>
        <p:nvSpPr>
          <p:cNvPr id="8" name="3 CuadroTexto"/>
          <p:cNvSpPr txBox="1">
            <a:spLocks noChangeArrowheads="1"/>
          </p:cNvSpPr>
          <p:nvPr/>
        </p:nvSpPr>
        <p:spPr bwMode="auto">
          <a:xfrm>
            <a:off x="5128719" y="1344406"/>
            <a:ext cx="6385502" cy="5306068"/>
          </a:xfrm>
          <a:prstGeom prst="rect">
            <a:avLst/>
          </a:prstGeom>
          <a:noFill/>
          <a:ln w="9525">
            <a:noFill/>
            <a:miter lim="800000"/>
            <a:headEnd/>
            <a:tailEnd/>
          </a:ln>
        </p:spPr>
        <p:txBody>
          <a:bodyPr wrap="square">
            <a:spAutoFit/>
          </a:bodyPr>
          <a:lstStyle/>
          <a:p>
            <a:pPr algn="just"/>
            <a:r>
              <a:rPr lang="es-PE" sz="1600" dirty="0">
                <a:latin typeface="Arial" panose="020B0604020202020204" pitchFamily="34" charset="0"/>
                <a:cs typeface="Arial" panose="020B0604020202020204" pitchFamily="34" charset="0"/>
              </a:rPr>
              <a:t>En los casos de publicidad testimonial, en una etapa previa al análisis de veracidad del testimonio difundido, el anunciante debe acreditar que este corresponde a una experiencia auténtica y reciente. Para ello, se debe contar con los estudios y pruebas documentales que respalden que el testigo, en efecto, usó el producto publicitado. Dichas pruebas deben tener sustento científico y empírico. </a:t>
            </a:r>
          </a:p>
          <a:p>
            <a:pPr algn="just"/>
            <a:endParaRPr lang="es-PE" sz="1600" dirty="0">
              <a:latin typeface="Arial" panose="020B0604020202020204" pitchFamily="34" charset="0"/>
              <a:cs typeface="Arial" panose="020B0604020202020204" pitchFamily="34" charset="0"/>
            </a:endParaRPr>
          </a:p>
          <a:p>
            <a:pPr algn="just"/>
            <a:r>
              <a:rPr lang="es-PE" sz="1600" dirty="0">
                <a:latin typeface="Arial" panose="020B0604020202020204" pitchFamily="34" charset="0"/>
                <a:cs typeface="Arial" panose="020B0604020202020204" pitchFamily="34" charset="0"/>
              </a:rPr>
              <a:t>En el caso se aprecia que </a:t>
            </a:r>
            <a:r>
              <a:rPr lang="es-PE" sz="1600" dirty="0" err="1">
                <a:latin typeface="Arial" panose="020B0604020202020204" pitchFamily="34" charset="0"/>
                <a:cs typeface="Arial" panose="020B0604020202020204" pitchFamily="34" charset="0"/>
              </a:rPr>
              <a:t>Calanit</a:t>
            </a:r>
            <a:r>
              <a:rPr lang="es-PE" sz="1600" dirty="0">
                <a:latin typeface="Arial" panose="020B0604020202020204" pitchFamily="34" charset="0"/>
                <a:cs typeface="Arial" panose="020B0604020202020204" pitchFamily="34" charset="0"/>
              </a:rPr>
              <a:t> S.A.C. presentó únicamente una declaración jurada firmada por el testigo en la cual indica que usó el producto “</a:t>
            </a:r>
            <a:r>
              <a:rPr lang="es-PE" sz="1600" dirty="0" err="1">
                <a:latin typeface="Arial" panose="020B0604020202020204" pitchFamily="34" charset="0"/>
                <a:cs typeface="Arial" panose="020B0604020202020204" pitchFamily="34" charset="0"/>
              </a:rPr>
              <a:t>Biocres</a:t>
            </a:r>
            <a:r>
              <a:rPr lang="es-PE" sz="1600" dirty="0">
                <a:latin typeface="Arial" panose="020B0604020202020204" pitchFamily="34" charset="0"/>
                <a:cs typeface="Arial" panose="020B0604020202020204" pitchFamily="34" charset="0"/>
              </a:rPr>
              <a:t> </a:t>
            </a:r>
            <a:r>
              <a:rPr lang="es-PE" sz="1600" dirty="0" err="1">
                <a:latin typeface="Arial" panose="020B0604020202020204" pitchFamily="34" charset="0"/>
                <a:cs typeface="Arial" panose="020B0604020202020204" pitchFamily="34" charset="0"/>
              </a:rPr>
              <a:t>Evolution</a:t>
            </a:r>
            <a:r>
              <a:rPr lang="es-PE" sz="1600" dirty="0">
                <a:latin typeface="Arial" panose="020B0604020202020204" pitchFamily="34" charset="0"/>
                <a:cs typeface="Arial" panose="020B0604020202020204" pitchFamily="34" charset="0"/>
              </a:rPr>
              <a:t>” de manera previa a la difusión del anuncio televisivo cuestionado. Sin embargo, dicho medio probatorio resulta insuficiente para acreditar que el testigo vivió una experiencia auténtica y reciente con el producto en mención. </a:t>
            </a:r>
          </a:p>
          <a:p>
            <a:pPr algn="just"/>
            <a:endParaRPr lang="es-PE" sz="1600" dirty="0">
              <a:latin typeface="Arial" panose="020B0604020202020204" pitchFamily="34" charset="0"/>
              <a:cs typeface="Arial" panose="020B0604020202020204" pitchFamily="34" charset="0"/>
            </a:endParaRPr>
          </a:p>
          <a:p>
            <a:pPr algn="just"/>
            <a:r>
              <a:rPr lang="es-PE" sz="1600" dirty="0">
                <a:latin typeface="Arial" panose="020B0604020202020204" pitchFamily="34" charset="0"/>
                <a:cs typeface="Arial" panose="020B0604020202020204" pitchFamily="34" charset="0"/>
              </a:rPr>
              <a:t>En efecto, lo que la imputada debió presentar era, entre otros documentos, un estudio que demuestre que dicha persona empleó el producto durante el tiempo indicado (agosto y </a:t>
            </a:r>
            <a:r>
              <a:rPr lang="es-PE" dirty="0">
                <a:latin typeface="Arial" panose="020B0604020202020204" pitchFamily="34" charset="0"/>
                <a:cs typeface="Arial" panose="020B0604020202020204" pitchFamily="34" charset="0"/>
              </a:rPr>
              <a:t>septiembre de 2013), para luego acreditar que tal persona obtuvo los resultados publicitados. </a:t>
            </a:r>
            <a:endParaRPr lang="es-MX" sz="2000" dirty="0">
              <a:latin typeface="Arial" panose="020B0604020202020204" pitchFamily="34" charset="0"/>
              <a:cs typeface="Arial" panose="020B0604020202020204" pitchFamily="34" charset="0"/>
            </a:endParaRPr>
          </a:p>
          <a:p>
            <a:pPr>
              <a:lnSpc>
                <a:spcPct val="80000"/>
              </a:lnSpc>
              <a:defRPr/>
            </a:pPr>
            <a:endParaRPr lang="es-PE" altLang="ja-JP" sz="1600" dirty="0">
              <a:solidFill>
                <a:srgbClr val="747474"/>
              </a:solidFill>
              <a:latin typeface="Century Gothic" pitchFamily="34" charset="0"/>
            </a:endParaRPr>
          </a:p>
        </p:txBody>
      </p:sp>
      <p:pic>
        <p:nvPicPr>
          <p:cNvPr id="9" name="Imagen 8"/>
          <p:cNvPicPr/>
          <p:nvPr/>
        </p:nvPicPr>
        <p:blipFill>
          <a:blip r:embed="rId3" cstate="print"/>
          <a:stretch>
            <a:fillRect/>
          </a:stretch>
        </p:blipFill>
        <p:spPr>
          <a:xfrm>
            <a:off x="845606" y="1402105"/>
            <a:ext cx="3606341" cy="4864805"/>
          </a:xfrm>
          <a:prstGeom prst="rect">
            <a:avLst/>
          </a:prstGeom>
        </p:spPr>
      </p:pic>
    </p:spTree>
    <p:extLst>
      <p:ext uri="{BB962C8B-B14F-4D97-AF65-F5344CB8AC3E}">
        <p14:creationId xmlns:p14="http://schemas.microsoft.com/office/powerpoint/2010/main" val="375722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CONFUSIÓN</a:t>
            </a:r>
          </a:p>
        </p:txBody>
      </p:sp>
      <p:sp>
        <p:nvSpPr>
          <p:cNvPr id="7" name="3 CuadroTexto"/>
          <p:cNvSpPr txBox="1">
            <a:spLocks noChangeArrowheads="1"/>
          </p:cNvSpPr>
          <p:nvPr/>
        </p:nvSpPr>
        <p:spPr bwMode="auto">
          <a:xfrm>
            <a:off x="830180" y="1367358"/>
            <a:ext cx="9498698" cy="222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endParaRPr lang="es-PE" altLang="ja-JP" sz="1600" b="1" dirty="0">
              <a:solidFill>
                <a:srgbClr val="747474"/>
              </a:solidFill>
              <a:latin typeface="Arial" panose="020B0604020202020204" pitchFamily="34" charset="0"/>
              <a:ea typeface="ＭＳ Ｐゴシック" pitchFamily="34" charset="-128"/>
              <a:cs typeface="Arial" panose="020B0604020202020204" pitchFamily="34" charset="0"/>
            </a:endParaRPr>
          </a:p>
          <a:p>
            <a:pPr algn="just"/>
            <a:r>
              <a:rPr lang="es-ES" altLang="es-PE" sz="1800" dirty="0">
                <a:latin typeface="Arial" panose="020B0604020202020204" pitchFamily="34" charset="0"/>
                <a:ea typeface="ＭＳ Ｐゴシック" pitchFamily="34" charset="-128"/>
                <a:cs typeface="Arial" panose="020B0604020202020204" pitchFamily="34" charset="0"/>
              </a:rPr>
              <a:t>Tienen como efecto </a:t>
            </a:r>
            <a:r>
              <a:rPr lang="es-ES" altLang="es-PE" sz="1800" u="sng" dirty="0">
                <a:latin typeface="Arial" panose="020B0604020202020204" pitchFamily="34" charset="0"/>
                <a:ea typeface="ＭＳ Ｐゴシック" pitchFamily="34" charset="-128"/>
                <a:cs typeface="Arial" panose="020B0604020202020204" pitchFamily="34" charset="0"/>
              </a:rPr>
              <a:t>inducir a error</a:t>
            </a:r>
            <a:r>
              <a:rPr lang="es-ES" altLang="es-PE" sz="1800" dirty="0">
                <a:latin typeface="Arial" panose="020B0604020202020204" pitchFamily="34" charset="0"/>
                <a:ea typeface="ＭＳ Ｐゴシック" pitchFamily="34" charset="-128"/>
                <a:cs typeface="Arial" panose="020B0604020202020204" pitchFamily="34" charset="0"/>
              </a:rPr>
              <a:t> a otros agentes en el mercado </a:t>
            </a:r>
            <a:r>
              <a:rPr lang="es-ES" altLang="es-PE" sz="1800" u="sng" dirty="0">
                <a:latin typeface="Arial" panose="020B0604020202020204" pitchFamily="34" charset="0"/>
                <a:ea typeface="ＭＳ Ｐゴシック" pitchFamily="34" charset="-128"/>
                <a:cs typeface="Arial" panose="020B0604020202020204" pitchFamily="34" charset="0"/>
              </a:rPr>
              <a:t>respecto del origen empresarial</a:t>
            </a:r>
            <a:r>
              <a:rPr lang="es-ES" altLang="es-PE" sz="1800" dirty="0">
                <a:latin typeface="Arial" panose="020B0604020202020204" pitchFamily="34" charset="0"/>
                <a:ea typeface="ＭＳ Ｐゴシック" pitchFamily="34" charset="-128"/>
                <a:cs typeface="Arial" panose="020B0604020202020204" pitchFamily="34" charset="0"/>
              </a:rPr>
              <a:t> de la </a:t>
            </a:r>
            <a:r>
              <a:rPr lang="es-ES" altLang="es-PE" sz="1800" u="sng" dirty="0">
                <a:latin typeface="Arial" panose="020B0604020202020204" pitchFamily="34" charset="0"/>
                <a:ea typeface="ＭＳ Ｐゴシック" pitchFamily="34" charset="-128"/>
                <a:cs typeface="Arial" panose="020B0604020202020204" pitchFamily="34" charset="0"/>
              </a:rPr>
              <a:t>actividad</a:t>
            </a:r>
            <a:r>
              <a:rPr lang="es-ES" altLang="es-PE" sz="1800" dirty="0">
                <a:latin typeface="Arial" panose="020B0604020202020204" pitchFamily="34" charset="0"/>
                <a:ea typeface="ＭＳ Ｐゴシック" pitchFamily="34" charset="-128"/>
                <a:cs typeface="Arial" panose="020B0604020202020204" pitchFamily="34" charset="0"/>
              </a:rPr>
              <a:t>, el </a:t>
            </a:r>
            <a:r>
              <a:rPr lang="es-ES" altLang="es-PE" sz="1800" u="sng" dirty="0">
                <a:latin typeface="Arial" panose="020B0604020202020204" pitchFamily="34" charset="0"/>
                <a:ea typeface="ＭＳ Ｐゴシック" pitchFamily="34" charset="-128"/>
                <a:cs typeface="Arial" panose="020B0604020202020204" pitchFamily="34" charset="0"/>
              </a:rPr>
              <a:t>establecimiento</a:t>
            </a:r>
            <a:r>
              <a:rPr lang="es-ES" altLang="es-PE" sz="1800" dirty="0">
                <a:latin typeface="Arial" panose="020B0604020202020204" pitchFamily="34" charset="0"/>
                <a:ea typeface="ＭＳ Ｐゴシック" pitchFamily="34" charset="-128"/>
                <a:cs typeface="Arial" panose="020B0604020202020204" pitchFamily="34" charset="0"/>
              </a:rPr>
              <a:t>, las </a:t>
            </a:r>
            <a:r>
              <a:rPr lang="es-ES" altLang="es-PE" sz="1800" u="sng" dirty="0">
                <a:latin typeface="Arial" panose="020B0604020202020204" pitchFamily="34" charset="0"/>
                <a:ea typeface="ＭＳ Ｐゴシック" pitchFamily="34" charset="-128"/>
                <a:cs typeface="Arial" panose="020B0604020202020204" pitchFamily="34" charset="0"/>
              </a:rPr>
              <a:t>prestaciones</a:t>
            </a:r>
            <a:r>
              <a:rPr lang="es-ES" altLang="es-PE" sz="1800" dirty="0">
                <a:latin typeface="Arial" panose="020B0604020202020204" pitchFamily="34" charset="0"/>
                <a:ea typeface="ＭＳ Ｐゴシック" pitchFamily="34" charset="-128"/>
                <a:cs typeface="Arial" panose="020B0604020202020204" pitchFamily="34" charset="0"/>
              </a:rPr>
              <a:t> o los </a:t>
            </a:r>
            <a:r>
              <a:rPr lang="es-ES" altLang="es-PE" sz="1800" u="sng" dirty="0">
                <a:latin typeface="Arial" panose="020B0604020202020204" pitchFamily="34" charset="0"/>
                <a:ea typeface="ＭＳ Ｐゴシック" pitchFamily="34" charset="-128"/>
                <a:cs typeface="Arial" panose="020B0604020202020204" pitchFamily="34" charset="0"/>
              </a:rPr>
              <a:t>productos</a:t>
            </a:r>
            <a:r>
              <a:rPr lang="es-ES" altLang="es-PE" sz="1800" dirty="0">
                <a:latin typeface="Arial" panose="020B0604020202020204" pitchFamily="34" charset="0"/>
                <a:ea typeface="ＭＳ Ｐゴシック" pitchFamily="34" charset="-128"/>
                <a:cs typeface="Arial" panose="020B0604020202020204" pitchFamily="34" charset="0"/>
              </a:rPr>
              <a:t> propios, de manera tal que se considere que estos poseen un origen empresarial distinto al que realmente les corresponde.</a:t>
            </a:r>
          </a:p>
          <a:p>
            <a:pPr algn="just"/>
            <a:endParaRPr lang="es-ES" altLang="es-PE" sz="1800" dirty="0">
              <a:latin typeface="Arial" panose="020B0604020202020204" pitchFamily="34" charset="0"/>
              <a:ea typeface="ＭＳ Ｐゴシック" pitchFamily="34" charset="-128"/>
              <a:cs typeface="Arial" panose="020B0604020202020204" pitchFamily="34" charset="0"/>
            </a:endParaRPr>
          </a:p>
          <a:p>
            <a:pPr algn="just"/>
            <a:r>
              <a:rPr lang="es-ES" altLang="es-PE" sz="1800" dirty="0">
                <a:latin typeface="Arial" panose="020B0604020202020204" pitchFamily="34" charset="0"/>
                <a:ea typeface="ＭＳ Ｐゴシック" pitchFamily="34" charset="-128"/>
                <a:cs typeface="Arial" panose="020B0604020202020204" pitchFamily="34" charset="0"/>
              </a:rPr>
              <a:t>Pueden materializarse por la utilización indebida de bienes protegidos por las normas de propiedad intelectual.</a:t>
            </a:r>
            <a:endParaRPr lang="es-PE" altLang="ja-JP" sz="1600" dirty="0">
              <a:solidFill>
                <a:srgbClr val="747474"/>
              </a:solidFill>
              <a:latin typeface="Arial" panose="020B0604020202020204" pitchFamily="34" charset="0"/>
              <a:ea typeface="ＭＳ Ｐゴシック" pitchFamily="34" charset="-128"/>
              <a:cs typeface="Arial" panose="020B060402020202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4359" y="3671614"/>
            <a:ext cx="4067175" cy="26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585" y="3815630"/>
            <a:ext cx="3529013" cy="278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63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CONFUSIÓN</a:t>
            </a:r>
          </a:p>
        </p:txBody>
      </p:sp>
      <p:pic>
        <p:nvPicPr>
          <p:cNvPr id="8" name="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179" y="1527741"/>
            <a:ext cx="3753853" cy="2033605"/>
          </a:xfrm>
          <a:prstGeom prst="rect">
            <a:avLst/>
          </a:prstGeom>
          <a:noFill/>
        </p:spPr>
      </p:pic>
      <p:pic>
        <p:nvPicPr>
          <p:cNvPr id="9"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179" y="4155044"/>
            <a:ext cx="3753854" cy="1865630"/>
          </a:xfrm>
          <a:prstGeom prst="rect">
            <a:avLst/>
          </a:prstGeom>
          <a:noFill/>
        </p:spPr>
      </p:pic>
      <p:pic>
        <p:nvPicPr>
          <p:cNvPr id="12"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8984" y="1487631"/>
            <a:ext cx="3509333" cy="1929700"/>
          </a:xfrm>
          <a:prstGeom prst="rect">
            <a:avLst/>
          </a:prstGeom>
          <a:noFill/>
        </p:spPr>
      </p:pic>
      <p:pic>
        <p:nvPicPr>
          <p:cNvPr id="13" name="11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8984" y="4162927"/>
            <a:ext cx="3509333" cy="1908810"/>
          </a:xfrm>
          <a:prstGeom prst="rect">
            <a:avLst/>
          </a:prstGeom>
          <a:noFill/>
        </p:spPr>
      </p:pic>
    </p:spTree>
    <p:extLst>
      <p:ext uri="{BB962C8B-B14F-4D97-AF65-F5344CB8AC3E}">
        <p14:creationId xmlns:p14="http://schemas.microsoft.com/office/powerpoint/2010/main" val="866764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8504651"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CONFUSIÓN</a:t>
            </a:r>
          </a:p>
        </p:txBody>
      </p:sp>
      <p:sp>
        <p:nvSpPr>
          <p:cNvPr id="10" name="Rectángulo 9"/>
          <p:cNvSpPr/>
          <p:nvPr/>
        </p:nvSpPr>
        <p:spPr>
          <a:xfrm>
            <a:off x="2104202" y="1507673"/>
            <a:ext cx="7560840" cy="4893647"/>
          </a:xfrm>
          <a:prstGeom prst="rect">
            <a:avLst/>
          </a:prstGeom>
        </p:spPr>
        <p:txBody>
          <a:bodyPr wrap="square">
            <a:spAutoFit/>
          </a:bodyPr>
          <a:lstStyle/>
          <a:p>
            <a:r>
              <a:rPr lang="es-PE" sz="1400" b="1" dirty="0">
                <a:solidFill>
                  <a:srgbClr val="000000"/>
                </a:solidFill>
                <a:latin typeface="Arial" panose="020B0604020202020204" pitchFamily="34" charset="0"/>
              </a:rPr>
              <a:t>         Producto de las denunciantes </a:t>
            </a:r>
            <a:r>
              <a:rPr lang="es-PE" sz="1400" dirty="0">
                <a:solidFill>
                  <a:srgbClr val="000000"/>
                </a:solidFill>
                <a:latin typeface="Arial" panose="020B0604020202020204" pitchFamily="34" charset="0"/>
              </a:rPr>
              <a:t>	             </a:t>
            </a:r>
            <a:r>
              <a:rPr lang="es-PE" sz="1400" b="1" dirty="0">
                <a:solidFill>
                  <a:srgbClr val="000000"/>
                </a:solidFill>
                <a:latin typeface="Arial" panose="020B0604020202020204" pitchFamily="34" charset="0"/>
              </a:rPr>
              <a:t>Producto de la denunciada</a:t>
            </a:r>
          </a:p>
          <a:p>
            <a:endParaRPr lang="es-PE" sz="1400" b="1" dirty="0">
              <a:solidFill>
                <a:srgbClr val="000000"/>
              </a:solidFill>
              <a:latin typeface="Arial" panose="020B0604020202020204" pitchFamily="34" charset="0"/>
            </a:endParaRPr>
          </a:p>
          <a:p>
            <a:endParaRPr lang="es-PE" sz="1400" b="1" dirty="0">
              <a:solidFill>
                <a:srgbClr val="000000"/>
              </a:solidFill>
              <a:latin typeface="Arial" panose="020B0604020202020204" pitchFamily="34" charset="0"/>
            </a:endParaRPr>
          </a:p>
          <a:p>
            <a:endParaRPr lang="es-PE" sz="1400" b="1" dirty="0">
              <a:solidFill>
                <a:srgbClr val="000000"/>
              </a:solidFill>
              <a:latin typeface="Arial" panose="020B0604020202020204" pitchFamily="34" charset="0"/>
            </a:endParaRPr>
          </a:p>
          <a:p>
            <a:r>
              <a:rPr lang="es-PE" sz="1400" b="1" dirty="0">
                <a:solidFill>
                  <a:srgbClr val="000000"/>
                </a:solidFill>
                <a:latin typeface="Arial" panose="020B0604020202020204" pitchFamily="34" charset="0"/>
              </a:rPr>
              <a:t> </a:t>
            </a: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r>
              <a:rPr lang="es-PE" sz="1100" b="1" dirty="0">
                <a:solidFill>
                  <a:srgbClr val="000000"/>
                </a:solidFill>
                <a:latin typeface="Arial" panose="020B0604020202020204" pitchFamily="34" charset="0"/>
              </a:rPr>
              <a:t>   </a:t>
            </a:r>
          </a:p>
          <a:p>
            <a:endParaRPr lang="es-PE" sz="1100" b="1" dirty="0">
              <a:solidFill>
                <a:srgbClr val="000000"/>
              </a:solidFill>
              <a:latin typeface="Arial" panose="020B0604020202020204" pitchFamily="34" charset="0"/>
            </a:endParaRPr>
          </a:p>
          <a:p>
            <a:endParaRPr lang="es-PE" sz="1100" b="1" dirty="0">
              <a:solidFill>
                <a:srgbClr val="000000"/>
              </a:solidFill>
              <a:latin typeface="Arial" panose="020B0604020202020204" pitchFamily="34" charset="0"/>
            </a:endParaRPr>
          </a:p>
          <a:p>
            <a:r>
              <a:rPr lang="es-PE" sz="1100" dirty="0">
                <a:solidFill>
                  <a:srgbClr val="000000"/>
                </a:solidFill>
                <a:latin typeface="Arial" panose="020B0604020202020204" pitchFamily="34" charset="0"/>
              </a:rPr>
              <a:t>	</a:t>
            </a:r>
          </a:p>
        </p:txBody>
      </p:sp>
      <p:pic>
        <p:nvPicPr>
          <p:cNvPr id="11" name="Imagen 10"/>
          <p:cNvPicPr>
            <a:picLocks noChangeAspect="1"/>
          </p:cNvPicPr>
          <p:nvPr/>
        </p:nvPicPr>
        <p:blipFill>
          <a:blip r:embed="rId3"/>
          <a:stretch>
            <a:fillRect/>
          </a:stretch>
        </p:blipFill>
        <p:spPr>
          <a:xfrm>
            <a:off x="2824282" y="1953950"/>
            <a:ext cx="2499320" cy="4447370"/>
          </a:xfrm>
          <a:prstGeom prst="rect">
            <a:avLst/>
          </a:prstGeom>
        </p:spPr>
      </p:pic>
      <p:pic>
        <p:nvPicPr>
          <p:cNvPr id="14" name="Imagen 13"/>
          <p:cNvPicPr>
            <a:picLocks noChangeAspect="1"/>
          </p:cNvPicPr>
          <p:nvPr/>
        </p:nvPicPr>
        <p:blipFill>
          <a:blip r:embed="rId4"/>
          <a:stretch>
            <a:fillRect/>
          </a:stretch>
        </p:blipFill>
        <p:spPr>
          <a:xfrm>
            <a:off x="6352674" y="1913692"/>
            <a:ext cx="2492130" cy="4410495"/>
          </a:xfrm>
          <a:prstGeom prst="rect">
            <a:avLst/>
          </a:prstGeom>
        </p:spPr>
      </p:pic>
    </p:spTree>
    <p:extLst>
      <p:ext uri="{BB962C8B-B14F-4D97-AF65-F5344CB8AC3E}">
        <p14:creationId xmlns:p14="http://schemas.microsoft.com/office/powerpoint/2010/main" val="153885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EXPLOTACIÓN INDEBIDA DE LA REPUTACIÓN AJENA</a:t>
            </a:r>
          </a:p>
        </p:txBody>
      </p:sp>
      <p:sp>
        <p:nvSpPr>
          <p:cNvPr id="8" name="3 CuadroTexto"/>
          <p:cNvSpPr txBox="1">
            <a:spLocks noChangeArrowheads="1"/>
          </p:cNvSpPr>
          <p:nvPr/>
        </p:nvSpPr>
        <p:spPr bwMode="auto">
          <a:xfrm>
            <a:off x="1153707" y="1456027"/>
            <a:ext cx="972283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s-ES" altLang="es-PE" sz="1800" dirty="0">
                <a:latin typeface="Arial" charset="0"/>
                <a:ea typeface="ＭＳ Ｐゴシック" pitchFamily="34" charset="-128"/>
                <a:cs typeface="Arial" charset="0"/>
              </a:rPr>
              <a:t>Tienen como efecto, real o potencial, el aprovechamiento indebido de la imagen, el crédito, la fama, el prestigio o la reputación empresarial o profesional que corresponde a otro agente económico, incluidos los actos capaces de generar un riesgo de asociación con un tercero.</a:t>
            </a: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p:txBody>
      </p:sp>
      <p:pic>
        <p:nvPicPr>
          <p:cNvPr id="9" name="Picture 3" descr="Bemb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706" y="2507928"/>
            <a:ext cx="4745227" cy="353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Renz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665" y="2576334"/>
            <a:ext cx="4448881" cy="346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2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3000" fill="hold"/>
                                        <p:tgtEl>
                                          <p:spTgt spid="12"/>
                                        </p:tgtEl>
                                        <p:attrNameLst>
                                          <p:attrName>ppt_x</p:attrName>
                                        </p:attrNameLst>
                                      </p:cBhvr>
                                      <p:tavLst>
                                        <p:tav tm="0">
                                          <p:val>
                                            <p:strVal val="#ppt_x"/>
                                          </p:val>
                                        </p:tav>
                                        <p:tav tm="100000">
                                          <p:val>
                                            <p:strVal val="#ppt_x"/>
                                          </p:val>
                                        </p:tav>
                                      </p:tavLst>
                                    </p:anim>
                                    <p:anim calcmode="lin" valueType="num">
                                      <p:cBhvr additive="base">
                                        <p:cTn id="13"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2"/>
                                        </p:tgtEl>
                                      </p:cBhvr>
                                      <p:by x="150000" y="150000"/>
                                    </p:animScale>
                                  </p:childTnLst>
                                </p:cTn>
                              </p:par>
                              <p:par>
                                <p:cTn id="18" presetID="56" presetClass="path" presetSubtype="0" accel="50000" decel="50000" fill="hold" nodeType="withEffect">
                                  <p:stCondLst>
                                    <p:cond delay="0"/>
                                  </p:stCondLst>
                                  <p:childTnLst>
                                    <p:animMotion origin="layout" path="M 3.33333E-6 -1.85185E-6 L -0.25556 -0.3412 " pathEditMode="relative" rAng="0" ptsTypes="AA">
                                      <p:cBhvr>
                                        <p:cTn id="19" dur="2000" fill="hold"/>
                                        <p:tgtEl>
                                          <p:spTgt spid="12"/>
                                        </p:tgtEl>
                                        <p:attrNameLst>
                                          <p:attrName>ppt_x</p:attrName>
                                          <p:attrName>ppt_y</p:attrName>
                                        </p:attrNameLst>
                                      </p:cBhvr>
                                      <p:rCtr x="-12778" y="-1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830997"/>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EXPLOTACIÓN INDEBIDA DE LA REPUTACIÓN AJENA- CASO MOBIL</a:t>
            </a:r>
          </a:p>
        </p:txBody>
      </p:sp>
      <p:sp>
        <p:nvSpPr>
          <p:cNvPr id="19" name="3 CuadroTexto"/>
          <p:cNvSpPr txBox="1">
            <a:spLocks noChangeArrowheads="1"/>
          </p:cNvSpPr>
          <p:nvPr/>
        </p:nvSpPr>
        <p:spPr bwMode="auto">
          <a:xfrm>
            <a:off x="1034716" y="1697256"/>
            <a:ext cx="9616574"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s-ES" altLang="es-PE" sz="1600" dirty="0">
                <a:latin typeface="Arial" panose="020B0604020202020204" pitchFamily="34" charset="0"/>
                <a:ea typeface="ＭＳ Ｐゴシック" pitchFamily="34" charset="-128"/>
                <a:cs typeface="Arial" panose="020B0604020202020204" pitchFamily="34" charset="0"/>
              </a:rPr>
              <a:t>Tienen como efecto, real o potencial, el aprovechamiento indebido de la imagen, el crédito, la fama, el prestigio o la reputación empresarial o profesional que corresponde a otro agente económico, incluidos los actos capaces de generar un riesgo de asociación con un tercero.</a:t>
            </a:r>
          </a:p>
          <a:p>
            <a:pPr>
              <a:lnSpc>
                <a:spcPct val="80000"/>
              </a:lnSpc>
            </a:pPr>
            <a:endParaRPr lang="es-PE" altLang="ja-JP" sz="1600" dirty="0">
              <a:solidFill>
                <a:srgbClr val="747474"/>
              </a:solidFill>
              <a:latin typeface="Arial" panose="020B0604020202020204" pitchFamily="34" charset="0"/>
              <a:ea typeface="ＭＳ Ｐゴシック" pitchFamily="34" charset="-128"/>
              <a:cs typeface="Arial" panose="020B0604020202020204" pitchFamily="34" charset="0"/>
            </a:endParaRPr>
          </a:p>
        </p:txBody>
      </p:sp>
      <p:pic>
        <p:nvPicPr>
          <p:cNvPr id="20" name="Imagen 19"/>
          <p:cNvPicPr/>
          <p:nvPr/>
        </p:nvPicPr>
        <p:blipFill>
          <a:blip r:embed="rId3">
            <a:extLst>
              <a:ext uri="{28A0092B-C50C-407E-A947-70E740481C1C}">
                <a14:useLocalDpi xmlns:a14="http://schemas.microsoft.com/office/drawing/2010/main" val="0"/>
              </a:ext>
            </a:extLst>
          </a:blip>
          <a:srcRect/>
          <a:stretch>
            <a:fillRect/>
          </a:stretch>
        </p:blipFill>
        <p:spPr bwMode="auto">
          <a:xfrm>
            <a:off x="1902750" y="3215627"/>
            <a:ext cx="2333625" cy="735242"/>
          </a:xfrm>
          <a:prstGeom prst="rect">
            <a:avLst/>
          </a:prstGeom>
          <a:noFill/>
        </p:spPr>
      </p:pic>
      <p:sp>
        <p:nvSpPr>
          <p:cNvPr id="21" name="CuadroTexto 20"/>
          <p:cNvSpPr txBox="1"/>
          <p:nvPr/>
        </p:nvSpPr>
        <p:spPr>
          <a:xfrm>
            <a:off x="1606200" y="2823588"/>
            <a:ext cx="2926726" cy="338554"/>
          </a:xfrm>
          <a:prstGeom prst="rect">
            <a:avLst/>
          </a:prstGeom>
          <a:noFill/>
        </p:spPr>
        <p:txBody>
          <a:bodyPr wrap="square" rtlCol="0">
            <a:spAutoFit/>
          </a:bodyPr>
          <a:lstStyle/>
          <a:p>
            <a:r>
              <a:rPr lang="es-PE" sz="1600" dirty="0">
                <a:latin typeface="Arial" panose="020B0604020202020204" pitchFamily="34" charset="0"/>
                <a:cs typeface="Arial" panose="020B0604020202020204" pitchFamily="34" charset="0"/>
              </a:rPr>
              <a:t>            DENUNCIANTE </a:t>
            </a:r>
          </a:p>
        </p:txBody>
      </p:sp>
      <p:sp>
        <p:nvSpPr>
          <p:cNvPr id="22" name="CuadroTexto 21"/>
          <p:cNvSpPr txBox="1"/>
          <p:nvPr/>
        </p:nvSpPr>
        <p:spPr>
          <a:xfrm>
            <a:off x="2358780" y="4677983"/>
            <a:ext cx="2926726" cy="338554"/>
          </a:xfrm>
          <a:prstGeom prst="rect">
            <a:avLst/>
          </a:prstGeom>
          <a:noFill/>
        </p:spPr>
        <p:txBody>
          <a:bodyPr wrap="square" rtlCol="0">
            <a:spAutoFit/>
          </a:bodyPr>
          <a:lstStyle/>
          <a:p>
            <a:r>
              <a:rPr lang="es-PE" sz="1600" dirty="0">
                <a:latin typeface="Arial" panose="020B0604020202020204" pitchFamily="34" charset="0"/>
                <a:cs typeface="Arial" panose="020B0604020202020204" pitchFamily="34" charset="0"/>
              </a:rPr>
              <a:t>        DENUNCIADO </a:t>
            </a:r>
          </a:p>
        </p:txBody>
      </p:sp>
      <p:pic>
        <p:nvPicPr>
          <p:cNvPr id="23" name="Imagen 22"/>
          <p:cNvPicPr/>
          <p:nvPr/>
        </p:nvPicPr>
        <p:blipFill>
          <a:blip r:embed="rId4">
            <a:extLst>
              <a:ext uri="{28A0092B-C50C-407E-A947-70E740481C1C}">
                <a14:useLocalDpi xmlns:a14="http://schemas.microsoft.com/office/drawing/2010/main" val="0"/>
              </a:ext>
            </a:extLst>
          </a:blip>
          <a:srcRect/>
          <a:stretch>
            <a:fillRect/>
          </a:stretch>
        </p:blipFill>
        <p:spPr bwMode="auto">
          <a:xfrm>
            <a:off x="1559583" y="4677983"/>
            <a:ext cx="3565720" cy="916345"/>
          </a:xfrm>
          <a:prstGeom prst="rect">
            <a:avLst/>
          </a:prstGeom>
          <a:noFill/>
        </p:spPr>
      </p:pic>
      <p:pic>
        <p:nvPicPr>
          <p:cNvPr id="24" name="Imagen 23"/>
          <p:cNvPicPr/>
          <p:nvPr/>
        </p:nvPicPr>
        <p:blipFill>
          <a:blip r:embed="rId5">
            <a:extLst>
              <a:ext uri="{28A0092B-C50C-407E-A947-70E740481C1C}">
                <a14:useLocalDpi xmlns:a14="http://schemas.microsoft.com/office/drawing/2010/main" val="0"/>
              </a:ext>
            </a:extLst>
          </a:blip>
          <a:srcRect/>
          <a:stretch>
            <a:fillRect/>
          </a:stretch>
        </p:blipFill>
        <p:spPr bwMode="auto">
          <a:xfrm>
            <a:off x="1559583" y="5777012"/>
            <a:ext cx="3565719" cy="755366"/>
          </a:xfrm>
          <a:prstGeom prst="rect">
            <a:avLst/>
          </a:prstGeom>
          <a:noFill/>
        </p:spPr>
      </p:pic>
      <p:sp>
        <p:nvSpPr>
          <p:cNvPr id="25" name="CuadroTexto 24"/>
          <p:cNvSpPr txBox="1"/>
          <p:nvPr/>
        </p:nvSpPr>
        <p:spPr>
          <a:xfrm>
            <a:off x="5776784" y="2572172"/>
            <a:ext cx="4954608" cy="4031873"/>
          </a:xfrm>
          <a:prstGeom prst="rect">
            <a:avLst/>
          </a:prstGeom>
          <a:noFill/>
        </p:spPr>
        <p:txBody>
          <a:bodyPr wrap="square" rtlCol="0">
            <a:spAutoFit/>
          </a:bodyPr>
          <a:lstStyle/>
          <a:p>
            <a:pPr algn="just"/>
            <a:r>
              <a:rPr lang="es-PE" sz="1600" i="1" dirty="0">
                <a:latin typeface="Arial" panose="020B0604020202020204" pitchFamily="34" charset="0"/>
                <a:cs typeface="Arial" panose="020B0604020202020204" pitchFamily="34" charset="0"/>
              </a:rPr>
              <a:t>Ha quedado acreditado que el signo “</a:t>
            </a:r>
            <a:r>
              <a:rPr lang="es-PE" sz="1600" i="1" dirty="0" err="1">
                <a:latin typeface="Arial" panose="020B0604020202020204" pitchFamily="34" charset="0"/>
                <a:cs typeface="Arial" panose="020B0604020202020204" pitchFamily="34" charset="0"/>
              </a:rPr>
              <a:t>Mobil</a:t>
            </a:r>
            <a:r>
              <a:rPr lang="es-PE" sz="1600" i="1" dirty="0">
                <a:latin typeface="Arial" panose="020B0604020202020204" pitchFamily="34" charset="0"/>
                <a:cs typeface="Arial" panose="020B0604020202020204" pitchFamily="34" charset="0"/>
              </a:rPr>
              <a:t>” viene siendo utilizado en el mercado con anterioridad al signo “</a:t>
            </a:r>
            <a:r>
              <a:rPr lang="es-PE" sz="1600" i="1" dirty="0" err="1">
                <a:latin typeface="Arial" panose="020B0604020202020204" pitchFamily="34" charset="0"/>
                <a:cs typeface="Arial" panose="020B0604020202020204" pitchFamily="34" charset="0"/>
              </a:rPr>
              <a:t>Mobil</a:t>
            </a:r>
            <a:r>
              <a:rPr lang="es-PE" sz="1600" i="1" dirty="0">
                <a:latin typeface="Arial" panose="020B0604020202020204" pitchFamily="34" charset="0"/>
                <a:cs typeface="Arial" panose="020B0604020202020204" pitchFamily="34" charset="0"/>
              </a:rPr>
              <a:t> </a:t>
            </a:r>
            <a:r>
              <a:rPr lang="es-PE" sz="1600" i="1" dirty="0" err="1">
                <a:latin typeface="Arial" panose="020B0604020202020204" pitchFamily="34" charset="0"/>
                <a:cs typeface="Arial" panose="020B0604020202020204" pitchFamily="34" charset="0"/>
              </a:rPr>
              <a:t>Hidraulic</a:t>
            </a:r>
            <a:r>
              <a:rPr lang="es-PE" sz="1600" i="1" dirty="0">
                <a:latin typeface="Arial" panose="020B0604020202020204" pitchFamily="34" charset="0"/>
                <a:cs typeface="Arial" panose="020B0604020202020204" pitchFamily="34" charset="0"/>
              </a:rPr>
              <a:t>” y que si bien los consumidores podrían entender que ambos signos provienen de orígenes empresariales distintos, los mismos se encuentran relacionados. </a:t>
            </a:r>
          </a:p>
          <a:p>
            <a:pPr algn="just"/>
            <a:endParaRPr lang="es-PE" sz="1600" i="1" dirty="0">
              <a:latin typeface="Arial" panose="020B0604020202020204" pitchFamily="34" charset="0"/>
              <a:cs typeface="Arial" panose="020B0604020202020204" pitchFamily="34" charset="0"/>
            </a:endParaRPr>
          </a:p>
          <a:p>
            <a:pPr algn="just"/>
            <a:r>
              <a:rPr lang="es-PE" sz="1600" i="1" dirty="0">
                <a:latin typeface="Arial" panose="020B0604020202020204" pitchFamily="34" charset="0"/>
                <a:cs typeface="Arial" panose="020B0604020202020204" pitchFamily="34" charset="0"/>
              </a:rPr>
              <a:t>Por lo tanto, </a:t>
            </a:r>
            <a:r>
              <a:rPr lang="es-PE" sz="1600" i="1" dirty="0" err="1">
                <a:latin typeface="Arial" panose="020B0604020202020204" pitchFamily="34" charset="0"/>
                <a:cs typeface="Arial" panose="020B0604020202020204" pitchFamily="34" charset="0"/>
              </a:rPr>
              <a:t>Mobil</a:t>
            </a:r>
            <a:r>
              <a:rPr lang="es-PE" sz="1600" i="1" dirty="0">
                <a:latin typeface="Arial" panose="020B0604020202020204" pitchFamily="34" charset="0"/>
                <a:cs typeface="Arial" panose="020B0604020202020204" pitchFamily="34" charset="0"/>
              </a:rPr>
              <a:t> </a:t>
            </a:r>
            <a:r>
              <a:rPr lang="es-PE" sz="1600" i="1" dirty="0" err="1">
                <a:latin typeface="Arial" panose="020B0604020202020204" pitchFamily="34" charset="0"/>
                <a:cs typeface="Arial" panose="020B0604020202020204" pitchFamily="34" charset="0"/>
              </a:rPr>
              <a:t>Hidraulic</a:t>
            </a:r>
            <a:r>
              <a:rPr lang="es-PE" sz="1600" i="1" dirty="0">
                <a:latin typeface="Arial" panose="020B0604020202020204" pitchFamily="34" charset="0"/>
                <a:cs typeface="Arial" panose="020B0604020202020204" pitchFamily="34" charset="0"/>
              </a:rPr>
              <a:t> S.A.C. al utilizar la denominación “</a:t>
            </a:r>
            <a:r>
              <a:rPr lang="es-PE" sz="1600" i="1" dirty="0" err="1">
                <a:latin typeface="Arial" panose="020B0604020202020204" pitchFamily="34" charset="0"/>
                <a:cs typeface="Arial" panose="020B0604020202020204" pitchFamily="34" charset="0"/>
              </a:rPr>
              <a:t>Mobil</a:t>
            </a:r>
            <a:r>
              <a:rPr lang="es-PE" sz="1600" i="1" dirty="0">
                <a:latin typeface="Arial" panose="020B0604020202020204" pitchFamily="34" charset="0"/>
                <a:cs typeface="Arial" panose="020B0604020202020204" pitchFamily="34" charset="0"/>
              </a:rPr>
              <a:t>” en el signo “</a:t>
            </a:r>
            <a:r>
              <a:rPr lang="es-PE" sz="1600" i="1" dirty="0" err="1">
                <a:latin typeface="Arial" panose="020B0604020202020204" pitchFamily="34" charset="0"/>
                <a:cs typeface="Arial" panose="020B0604020202020204" pitchFamily="34" charset="0"/>
              </a:rPr>
              <a:t>Mobil</a:t>
            </a:r>
            <a:r>
              <a:rPr lang="es-PE" sz="1600" i="1" dirty="0">
                <a:latin typeface="Arial" panose="020B0604020202020204" pitchFamily="34" charset="0"/>
                <a:cs typeface="Arial" panose="020B0604020202020204" pitchFamily="34" charset="0"/>
              </a:rPr>
              <a:t> </a:t>
            </a:r>
            <a:r>
              <a:rPr lang="es-PE" sz="1600" i="1" dirty="0" err="1">
                <a:latin typeface="Arial" panose="020B0604020202020204" pitchFamily="34" charset="0"/>
                <a:cs typeface="Arial" panose="020B0604020202020204" pitchFamily="34" charset="0"/>
              </a:rPr>
              <a:t>Hidraulic</a:t>
            </a:r>
            <a:r>
              <a:rPr lang="es-PE" sz="1600" i="1" dirty="0">
                <a:latin typeface="Arial" panose="020B0604020202020204" pitchFamily="34" charset="0"/>
                <a:cs typeface="Arial" panose="020B0604020202020204" pitchFamily="34" charset="0"/>
              </a:rPr>
              <a:t>” se aprovecha indebidamente de la reputación obtenida por el signo “</a:t>
            </a:r>
            <a:r>
              <a:rPr lang="es-PE" sz="1600" i="1" dirty="0" err="1">
                <a:latin typeface="Arial" panose="020B0604020202020204" pitchFamily="34" charset="0"/>
                <a:cs typeface="Arial" panose="020B0604020202020204" pitchFamily="34" charset="0"/>
              </a:rPr>
              <a:t>Mobil</a:t>
            </a:r>
            <a:r>
              <a:rPr lang="es-PE" sz="1600" i="1" dirty="0">
                <a:latin typeface="Arial" panose="020B0604020202020204" pitchFamily="34" charset="0"/>
                <a:cs typeface="Arial" panose="020B0604020202020204" pitchFamily="34" charset="0"/>
              </a:rPr>
              <a:t>” utilizado por </a:t>
            </a:r>
            <a:r>
              <a:rPr lang="es-PE" sz="1600" i="1" dirty="0" err="1">
                <a:latin typeface="Arial" panose="020B0604020202020204" pitchFamily="34" charset="0"/>
                <a:cs typeface="Arial" panose="020B0604020202020204" pitchFamily="34" charset="0"/>
              </a:rPr>
              <a:t>Exxonmobil</a:t>
            </a:r>
            <a:r>
              <a:rPr lang="es-PE" sz="1600" i="1" dirty="0">
                <a:latin typeface="Arial" panose="020B0604020202020204" pitchFamily="34" charset="0"/>
                <a:cs typeface="Arial" panose="020B0604020202020204" pitchFamily="34" charset="0"/>
              </a:rPr>
              <a:t> </a:t>
            </a:r>
            <a:r>
              <a:rPr lang="es-PE" sz="1600" i="1" dirty="0" err="1">
                <a:latin typeface="Arial" panose="020B0604020202020204" pitchFamily="34" charset="0"/>
                <a:cs typeface="Arial" panose="020B0604020202020204" pitchFamily="34" charset="0"/>
              </a:rPr>
              <a:t>Oil</a:t>
            </a:r>
            <a:r>
              <a:rPr lang="es-PE" sz="1600" i="1" dirty="0">
                <a:latin typeface="Arial" panose="020B0604020202020204" pitchFamily="34" charset="0"/>
                <a:cs typeface="Arial" panose="020B0604020202020204" pitchFamily="34" charset="0"/>
              </a:rPr>
              <a:t> </a:t>
            </a:r>
            <a:r>
              <a:rPr lang="es-PE" sz="1600" i="1" dirty="0" err="1">
                <a:latin typeface="Arial" panose="020B0604020202020204" pitchFamily="34" charset="0"/>
                <a:cs typeface="Arial" panose="020B0604020202020204" pitchFamily="34" charset="0"/>
              </a:rPr>
              <a:t>Corporation</a:t>
            </a:r>
            <a:r>
              <a:rPr lang="es-PE" sz="1600" i="1" dirty="0">
                <a:latin typeface="Arial" panose="020B0604020202020204" pitchFamily="34" charset="0"/>
                <a:cs typeface="Arial" panose="020B0604020202020204" pitchFamily="34" charset="0"/>
              </a:rPr>
              <a:t> generando un riesgo de asociación entre ambas a pesar de que no cuentan con un vínculo ni la imputada cuenta con la autorización de la denunciante para utilizar el referido signo.</a:t>
            </a:r>
            <a:endParaRPr lang="es-PE" sz="1600" dirty="0">
              <a:latin typeface="Arial" panose="020B0604020202020204" pitchFamily="34" charset="0"/>
              <a:cs typeface="Arial" panose="020B0604020202020204" pitchFamily="34" charset="0"/>
            </a:endParaRPr>
          </a:p>
        </p:txBody>
      </p:sp>
      <p:sp>
        <p:nvSpPr>
          <p:cNvPr id="26" name="CuadroTexto 25"/>
          <p:cNvSpPr txBox="1"/>
          <p:nvPr/>
        </p:nvSpPr>
        <p:spPr>
          <a:xfrm>
            <a:off x="1995918" y="4098098"/>
            <a:ext cx="2926726" cy="369332"/>
          </a:xfrm>
          <a:prstGeom prst="rect">
            <a:avLst/>
          </a:prstGeom>
          <a:noFill/>
        </p:spPr>
        <p:txBody>
          <a:bodyPr wrap="square" rtlCol="0">
            <a:spAutoFit/>
          </a:bodyPr>
          <a:lstStyle/>
          <a:p>
            <a:r>
              <a:rPr lang="es-PE" dirty="0"/>
              <a:t>        DENUNCIADO </a:t>
            </a:r>
          </a:p>
        </p:txBody>
      </p:sp>
    </p:spTree>
    <p:extLst>
      <p:ext uri="{BB962C8B-B14F-4D97-AF65-F5344CB8AC3E}">
        <p14:creationId xmlns:p14="http://schemas.microsoft.com/office/powerpoint/2010/main" val="3625939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DENIGRACIÓN</a:t>
            </a:r>
          </a:p>
        </p:txBody>
      </p:sp>
      <p:sp>
        <p:nvSpPr>
          <p:cNvPr id="14" name="3 CuadroTexto"/>
          <p:cNvSpPr txBox="1">
            <a:spLocks noChangeArrowheads="1"/>
          </p:cNvSpPr>
          <p:nvPr/>
        </p:nvSpPr>
        <p:spPr bwMode="auto">
          <a:xfrm>
            <a:off x="596348" y="1735314"/>
            <a:ext cx="1082162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endParaRPr lang="es-PE" altLang="ja-JP" sz="1600" b="1" dirty="0">
              <a:solidFill>
                <a:srgbClr val="747474"/>
              </a:solidFill>
              <a:latin typeface="Century Gothic" pitchFamily="34" charset="0"/>
              <a:ea typeface="ＭＳ Ｐゴシック" pitchFamily="34" charset="-128"/>
            </a:endParaRPr>
          </a:p>
          <a:p>
            <a:pPr algn="just"/>
            <a:r>
              <a:rPr lang="es-ES" altLang="es-PE" sz="1800" dirty="0">
                <a:latin typeface="Arial" charset="0"/>
                <a:ea typeface="ＭＳ Ｐゴシック" pitchFamily="34" charset="-128"/>
                <a:cs typeface="Arial" charset="0"/>
              </a:rPr>
              <a:t>Tienen </a:t>
            </a:r>
            <a:r>
              <a:rPr lang="pt-BR" altLang="es-PE" sz="1800" dirty="0">
                <a:latin typeface="Arial" charset="0"/>
                <a:ea typeface="ＭＳ Ｐゴシック" pitchFamily="34" charset="-128"/>
                <a:cs typeface="Arial" charset="0"/>
              </a:rPr>
              <a:t>como </a:t>
            </a:r>
            <a:r>
              <a:rPr lang="pt-BR" altLang="es-PE" sz="1800" dirty="0" err="1">
                <a:latin typeface="Arial" charset="0"/>
                <a:ea typeface="ＭＳ Ｐゴシック" pitchFamily="34" charset="-128"/>
                <a:cs typeface="Arial" charset="0"/>
              </a:rPr>
              <a:t>efecto</a:t>
            </a:r>
            <a:r>
              <a:rPr lang="pt-BR" altLang="es-PE" sz="1800" dirty="0">
                <a:latin typeface="Arial" charset="0"/>
                <a:ea typeface="ＭＳ Ｐゴシック" pitchFamily="34" charset="-128"/>
                <a:cs typeface="Arial" charset="0"/>
              </a:rPr>
              <a:t> </a:t>
            </a:r>
            <a:r>
              <a:rPr lang="es-ES" altLang="es-PE" sz="1800" u="sng" dirty="0">
                <a:latin typeface="Arial" charset="0"/>
                <a:ea typeface="ＭＳ Ｐゴシック" pitchFamily="34" charset="-128"/>
                <a:cs typeface="Arial" charset="0"/>
              </a:rPr>
              <a:t>menoscabar</a:t>
            </a:r>
            <a:r>
              <a:rPr lang="es-ES" altLang="es-PE" sz="1800" dirty="0">
                <a:latin typeface="Arial" charset="0"/>
                <a:ea typeface="ＭＳ Ｐゴシック" pitchFamily="34" charset="-128"/>
                <a:cs typeface="Arial" charset="0"/>
              </a:rPr>
              <a:t> la </a:t>
            </a:r>
            <a:r>
              <a:rPr lang="es-ES" altLang="es-PE" sz="1800" u="sng" dirty="0">
                <a:latin typeface="Arial" charset="0"/>
                <a:ea typeface="ＭＳ Ｐゴシック" pitchFamily="34" charset="-128"/>
                <a:cs typeface="Arial" charset="0"/>
              </a:rPr>
              <a:t>imagen</a:t>
            </a:r>
            <a:r>
              <a:rPr lang="es-ES" altLang="es-PE" sz="1800" dirty="0">
                <a:latin typeface="Arial" charset="0"/>
                <a:ea typeface="ＭＳ Ｐゴシック" pitchFamily="34" charset="-128"/>
                <a:cs typeface="Arial" charset="0"/>
              </a:rPr>
              <a:t>, el </a:t>
            </a:r>
            <a:r>
              <a:rPr lang="es-ES" altLang="es-PE" sz="1800" u="sng" dirty="0">
                <a:latin typeface="Arial" charset="0"/>
                <a:ea typeface="ＭＳ Ｐゴシック" pitchFamily="34" charset="-128"/>
                <a:cs typeface="Arial" charset="0"/>
              </a:rPr>
              <a:t>crédito</a:t>
            </a:r>
            <a:r>
              <a:rPr lang="es-ES" altLang="es-PE" sz="1800" dirty="0">
                <a:latin typeface="Arial" charset="0"/>
                <a:ea typeface="ＭＳ Ｐゴシック" pitchFamily="34" charset="-128"/>
                <a:cs typeface="Arial" charset="0"/>
              </a:rPr>
              <a:t>, la </a:t>
            </a:r>
            <a:r>
              <a:rPr lang="es-ES" altLang="es-PE" sz="1800" u="sng" dirty="0">
                <a:latin typeface="Arial" charset="0"/>
                <a:ea typeface="ＭＳ Ｐゴシック" pitchFamily="34" charset="-128"/>
                <a:cs typeface="Arial" charset="0"/>
              </a:rPr>
              <a:t>fama</a:t>
            </a:r>
            <a:r>
              <a:rPr lang="es-ES" altLang="es-PE" sz="1800" dirty="0">
                <a:latin typeface="Arial" charset="0"/>
                <a:ea typeface="ＭＳ Ｐゴシック" pitchFamily="34" charset="-128"/>
                <a:cs typeface="Arial" charset="0"/>
              </a:rPr>
              <a:t>, el </a:t>
            </a:r>
            <a:r>
              <a:rPr lang="es-ES" altLang="es-PE" sz="1800" u="sng" dirty="0">
                <a:latin typeface="Arial" charset="0"/>
                <a:ea typeface="ＭＳ Ｐゴシック" pitchFamily="34" charset="-128"/>
                <a:cs typeface="Arial" charset="0"/>
              </a:rPr>
              <a:t>prestigio</a:t>
            </a:r>
            <a:r>
              <a:rPr lang="es-ES" altLang="es-PE" sz="1800" dirty="0">
                <a:latin typeface="Arial" charset="0"/>
                <a:ea typeface="ＭＳ Ｐゴシック" pitchFamily="34" charset="-128"/>
                <a:cs typeface="Arial" charset="0"/>
              </a:rPr>
              <a:t> o la </a:t>
            </a:r>
            <a:r>
              <a:rPr lang="es-ES" altLang="es-PE" sz="1800" u="sng" dirty="0">
                <a:latin typeface="Arial" charset="0"/>
                <a:ea typeface="ＭＳ Ｐゴシック" pitchFamily="34" charset="-128"/>
                <a:cs typeface="Arial" charset="0"/>
              </a:rPr>
              <a:t>reputación empresarial o profesional</a:t>
            </a:r>
            <a:r>
              <a:rPr lang="es-ES" altLang="es-PE" sz="1800" dirty="0">
                <a:latin typeface="Arial" charset="0"/>
                <a:ea typeface="ＭＳ Ｐゴシック" pitchFamily="34" charset="-128"/>
                <a:cs typeface="Arial" charset="0"/>
              </a:rPr>
              <a:t> de otro u otros agentes económicos.</a:t>
            </a:r>
          </a:p>
          <a:p>
            <a:pPr algn="just"/>
            <a:endParaRPr lang="es-ES" altLang="ja-JP" sz="1800" dirty="0">
              <a:solidFill>
                <a:srgbClr val="747474"/>
              </a:solidFill>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Estos actos se reputan lícitos siempre que:</a:t>
            </a:r>
          </a:p>
          <a:p>
            <a:pPr algn="just"/>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Constituyan </a:t>
            </a:r>
            <a:r>
              <a:rPr lang="es-ES" altLang="es-PE" sz="1800" u="sng" dirty="0">
                <a:latin typeface="Arial" charset="0"/>
                <a:ea typeface="ＭＳ Ｐゴシック" pitchFamily="34" charset="-128"/>
                <a:cs typeface="Arial" charset="0"/>
              </a:rPr>
              <a:t>información verdadera</a:t>
            </a:r>
            <a:r>
              <a:rPr lang="es-ES" altLang="es-PE" sz="1800" dirty="0">
                <a:latin typeface="Arial" charset="0"/>
                <a:ea typeface="ＭＳ Ｐゴシック" pitchFamily="34" charset="-128"/>
                <a:cs typeface="Arial" charset="0"/>
              </a:rPr>
              <a:t> por su condición objetiva, verificable y ajustada a la realidad.</a:t>
            </a:r>
          </a:p>
          <a:p>
            <a:pPr algn="just"/>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Constituyan </a:t>
            </a:r>
            <a:r>
              <a:rPr lang="es-ES" altLang="es-PE" sz="1800" u="sng" dirty="0">
                <a:latin typeface="Arial" charset="0"/>
                <a:ea typeface="ＭＳ Ｐゴシック" pitchFamily="34" charset="-128"/>
                <a:cs typeface="Arial" charset="0"/>
              </a:rPr>
              <a:t>información exacta</a:t>
            </a:r>
            <a:r>
              <a:rPr lang="es-ES" altLang="es-PE" sz="1800" dirty="0">
                <a:latin typeface="Arial" charset="0"/>
                <a:ea typeface="ＭＳ Ｐゴシック" pitchFamily="34" charset="-128"/>
                <a:cs typeface="Arial" charset="0"/>
              </a:rPr>
              <a:t> por su condición clara y actual, presentándose de modo tal que se evite la ambigüedad o la imprecisión sobre la realidad que corresponde al agente económico aludido o a su oferta.</a:t>
            </a: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p:txBody>
      </p:sp>
    </p:spTree>
    <p:extLst>
      <p:ext uri="{BB962C8B-B14F-4D97-AF65-F5344CB8AC3E}">
        <p14:creationId xmlns:p14="http://schemas.microsoft.com/office/powerpoint/2010/main" val="25431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DENIGRACIÓN</a:t>
            </a:r>
          </a:p>
        </p:txBody>
      </p:sp>
      <p:sp>
        <p:nvSpPr>
          <p:cNvPr id="7" name="1 CuadroTexto"/>
          <p:cNvSpPr txBox="1">
            <a:spLocks noChangeArrowheads="1"/>
          </p:cNvSpPr>
          <p:nvPr/>
        </p:nvSpPr>
        <p:spPr bwMode="auto">
          <a:xfrm>
            <a:off x="478890" y="1442926"/>
            <a:ext cx="111896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a:r>
              <a:rPr lang="es-PE" dirty="0"/>
              <a:t>COMUNICADO</a:t>
            </a:r>
          </a:p>
          <a:p>
            <a:pPr lvl="1" algn="just"/>
            <a:r>
              <a:rPr lang="es-PE" sz="1600" b="1" i="1" dirty="0"/>
              <a:t>      La conducta infractora se materializó con la comunicación dirigida por la denunciada el 21 de mayo de 2012 a la Presidenta del Comité Especial del Proceso de Licitación Pública  Nº 002-2012-GRC-CE-HSJ convocado por el Hospital San José del Callao, que contiene las siguientes afirmaciones:</a:t>
            </a:r>
            <a:endParaRPr lang="es-PE" sz="1600" dirty="0"/>
          </a:p>
        </p:txBody>
      </p:sp>
      <p:sp>
        <p:nvSpPr>
          <p:cNvPr id="8" name="CuadroTexto 7"/>
          <p:cNvSpPr txBox="1"/>
          <p:nvPr/>
        </p:nvSpPr>
        <p:spPr>
          <a:xfrm>
            <a:off x="478891" y="2889476"/>
            <a:ext cx="11345011" cy="3262432"/>
          </a:xfrm>
          <a:prstGeom prst="rect">
            <a:avLst/>
          </a:prstGeom>
          <a:noFill/>
        </p:spPr>
        <p:txBody>
          <a:bodyPr wrap="square" rtlCol="0">
            <a:spAutoFit/>
          </a:bodyPr>
          <a:lstStyle/>
          <a:p>
            <a:pPr algn="just"/>
            <a:r>
              <a:rPr lang="es-PE" i="1" dirty="0"/>
              <a:t>“(…) el equipo de Mamografía Digital marca </a:t>
            </a:r>
            <a:r>
              <a:rPr lang="es-PE" i="1" dirty="0" err="1"/>
              <a:t>Planmed</a:t>
            </a:r>
            <a:r>
              <a:rPr lang="es-PE" i="1" dirty="0"/>
              <a:t> que representa en forma exclusiva en el Perú la empresa TECNASA, necesita obligatoriamente para tal fin del sistema Max View (aditamento succionador de la mama) para poder obtener tomas óptimas de la mama, en todas las vistas de la rutina de mamografía, con costosísimos consumibles”. “El sistema de posicionamiento de la mama Max View utiliza láminas transparentes móviles desechables sobre y debajo de la mama comprimida, cuyo costo es de S/. 460.00 soles”.</a:t>
            </a:r>
            <a:endParaRPr lang="es-PE" dirty="0"/>
          </a:p>
          <a:p>
            <a:pPr algn="just"/>
            <a:r>
              <a:rPr lang="es-PE" dirty="0"/>
              <a:t> </a:t>
            </a:r>
          </a:p>
          <a:p>
            <a:pPr algn="just"/>
            <a:r>
              <a:rPr lang="es-PE" sz="1400" i="1" dirty="0"/>
              <a:t>En el presente caso, la comunicación remitida por la denunciada era capaz de menoscabar la reputación y el crédito comercial de Tecnología Industrial y Nacional S.A. frente a un comprador público como el Hospital San José del Callao, pues refería a que el equipo del denunciante solo funciona de manera óptima con aditamentos e insumos “costosísimos”. Sin embargo, la denunciada no demostró que sus afirmaciones sean veraces, exactas y pertinentes, pues en los propios documentos en los que se basó se indica que el producto comercializado por la denunciante realiza tomas óptimas sin el aditamento Max View y la referencia a que los consumibles son costosísimos constituye una apreciación subjetiva que no puede ser sometida a un control de veracidad, exactitud y pertinencia.</a:t>
            </a:r>
            <a:endParaRPr lang="es-PE" sz="1400" dirty="0"/>
          </a:p>
          <a:p>
            <a:r>
              <a:rPr lang="es-PE" sz="1400" b="1" i="1" dirty="0"/>
              <a:t>	</a:t>
            </a:r>
            <a:endParaRPr lang="es-PE" sz="1400" dirty="0"/>
          </a:p>
        </p:txBody>
      </p:sp>
    </p:spTree>
    <p:extLst>
      <p:ext uri="{BB962C8B-B14F-4D97-AF65-F5344CB8AC3E}">
        <p14:creationId xmlns:p14="http://schemas.microsoft.com/office/powerpoint/2010/main" val="283946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96036" y="866259"/>
            <a:ext cx="7833815"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COMPETENCIA</a:t>
            </a:r>
          </a:p>
        </p:txBody>
      </p:sp>
      <p:pic>
        <p:nvPicPr>
          <p:cNvPr id="8" name="Picture 6" descr="Resultado de imagen para personas corrie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33" y="1436658"/>
            <a:ext cx="879982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387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VIOLACIÓN DE SECRETOS EMPRESARIALES</a:t>
            </a:r>
          </a:p>
        </p:txBody>
      </p:sp>
      <p:sp>
        <p:nvSpPr>
          <p:cNvPr id="9" name="3 CuadroTexto"/>
          <p:cNvSpPr txBox="1">
            <a:spLocks noChangeArrowheads="1"/>
          </p:cNvSpPr>
          <p:nvPr/>
        </p:nvSpPr>
        <p:spPr bwMode="auto">
          <a:xfrm>
            <a:off x="328613" y="1552575"/>
            <a:ext cx="10908882"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s-ES" altLang="es-PE" sz="16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Tienen como efecto:</a:t>
            </a:r>
          </a:p>
          <a:p>
            <a:pPr algn="just"/>
            <a:endParaRPr lang="es-ES" altLang="es-PE" sz="16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r>
              <a:rPr lang="es-ES" altLang="es-PE" sz="1600" u="sng"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Divulgar</a:t>
            </a:r>
            <a:r>
              <a:rPr lang="es-ES" altLang="es-PE" sz="16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o </a:t>
            </a:r>
            <a:r>
              <a:rPr lang="es-ES" altLang="es-PE" sz="1600" u="sng"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explotar</a:t>
            </a:r>
            <a:r>
              <a:rPr lang="es-ES" altLang="es-PE" sz="16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sin autorización de su titular, </a:t>
            </a:r>
            <a:r>
              <a:rPr lang="es-ES" altLang="es-PE" sz="1600" u="sng"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secretos empresariales</a:t>
            </a:r>
            <a:r>
              <a:rPr lang="es-ES" altLang="es-PE" sz="16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ajenos </a:t>
            </a:r>
            <a:r>
              <a:rPr lang="es-ES" altLang="es-PE" sz="1600" u="sng"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a los que se haya tenido acceso legítimamente con deber de reserva</a:t>
            </a:r>
            <a:r>
              <a:rPr lang="es-ES" altLang="es-PE" sz="16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 o </a:t>
            </a:r>
            <a:r>
              <a:rPr lang="es-ES" altLang="es-PE" sz="1600" u="sng"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ilegítimamente.</a:t>
            </a:r>
          </a:p>
          <a:p>
            <a:pPr>
              <a:lnSpc>
                <a:spcPct val="80000"/>
              </a:lnSpc>
            </a:pPr>
            <a:endParaRPr lang="es-PE" altLang="ja-JP" sz="16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just">
              <a:lnSpc>
                <a:spcPct val="80000"/>
              </a:lnSpc>
            </a:pPr>
            <a:r>
              <a:rPr lang="es-PE" altLang="ja-JP" sz="1600" dirty="0">
                <a:solidFill>
                  <a:schemeClr val="tx1">
                    <a:lumMod val="95000"/>
                    <a:lumOff val="5000"/>
                  </a:schemeClr>
                </a:solidFill>
                <a:latin typeface="Arial" panose="020B0604020202020204" pitchFamily="34" charset="0"/>
                <a:cs typeface="Arial" panose="020B0604020202020204" pitchFamily="34" charset="0"/>
              </a:rPr>
              <a:t>Los elementos constitutivos de la infracción son los siguientes:</a:t>
            </a:r>
          </a:p>
          <a:p>
            <a:pPr algn="just">
              <a:lnSpc>
                <a:spcPct val="80000"/>
              </a:lnSpc>
            </a:pPr>
            <a:endParaRPr lang="es-PE" altLang="ja-JP" sz="16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80000"/>
              </a:lnSpc>
            </a:pPr>
            <a:r>
              <a:rPr lang="es-PE" altLang="ja-JP" sz="1600" dirty="0">
                <a:solidFill>
                  <a:schemeClr val="tx1">
                    <a:lumMod val="95000"/>
                    <a:lumOff val="5000"/>
                  </a:schemeClr>
                </a:solidFill>
                <a:latin typeface="Arial" panose="020B0604020202020204" pitchFamily="34" charset="0"/>
                <a:cs typeface="Arial" panose="020B0604020202020204" pitchFamily="34" charset="0"/>
              </a:rPr>
              <a:t>(i)	Que el denunciado lleve a cabo una actuación positiva consistente en divulgar o explotar información de titularidad de un tercero, sin su autorización;</a:t>
            </a:r>
          </a:p>
          <a:p>
            <a:pPr algn="just">
              <a:lnSpc>
                <a:spcPct val="80000"/>
              </a:lnSpc>
            </a:pPr>
            <a:endParaRPr lang="es-PE" altLang="ja-JP" sz="16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80000"/>
              </a:lnSpc>
            </a:pPr>
            <a:r>
              <a:rPr lang="es-PE" altLang="ja-JP" sz="1600" dirty="0">
                <a:solidFill>
                  <a:schemeClr val="tx1">
                    <a:lumMod val="95000"/>
                    <a:lumOff val="5000"/>
                  </a:schemeClr>
                </a:solidFill>
                <a:latin typeface="Arial" panose="020B0604020202020204" pitchFamily="34" charset="0"/>
                <a:cs typeface="Arial" panose="020B0604020202020204" pitchFamily="34" charset="0"/>
              </a:rPr>
              <a:t>(ii)	que haya tenido acceso a dicha información legítimamente con deber de reserva o de manera ilegítima; y,</a:t>
            </a:r>
          </a:p>
          <a:p>
            <a:pPr algn="just">
              <a:lnSpc>
                <a:spcPct val="80000"/>
              </a:lnSpc>
            </a:pPr>
            <a:endParaRPr lang="es-PE" altLang="ja-JP" sz="16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80000"/>
              </a:lnSpc>
            </a:pPr>
            <a:r>
              <a:rPr lang="es-PE" altLang="ja-JP" sz="1600" dirty="0">
                <a:solidFill>
                  <a:schemeClr val="tx1">
                    <a:lumMod val="95000"/>
                    <a:lumOff val="5000"/>
                  </a:schemeClr>
                </a:solidFill>
                <a:latin typeface="Arial" panose="020B0604020202020204" pitchFamily="34" charset="0"/>
                <a:cs typeface="Arial" panose="020B0604020202020204" pitchFamily="34" charset="0"/>
              </a:rPr>
              <a:t>(iii)	que la información constituya un secreto empresarial.</a:t>
            </a: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sz="1600" dirty="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208" y="4952655"/>
            <a:ext cx="3399769" cy="83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61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VIOLACIÓN DE NORMAS</a:t>
            </a:r>
          </a:p>
        </p:txBody>
      </p:sp>
      <p:sp>
        <p:nvSpPr>
          <p:cNvPr id="7" name="3 CuadroTexto"/>
          <p:cNvSpPr txBox="1">
            <a:spLocks noChangeArrowheads="1"/>
          </p:cNvSpPr>
          <p:nvPr/>
        </p:nvSpPr>
        <p:spPr bwMode="auto">
          <a:xfrm>
            <a:off x="596347" y="1540544"/>
            <a:ext cx="10932945" cy="416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s-ES" altLang="es-PE" sz="1800" dirty="0">
                <a:latin typeface="Arial" charset="0"/>
                <a:ea typeface="ＭＳ Ｐゴシック" pitchFamily="34" charset="-128"/>
                <a:cs typeface="Arial" charset="0"/>
              </a:rPr>
              <a:t>Tienen como efecto valerse de una </a:t>
            </a:r>
            <a:r>
              <a:rPr lang="es-ES" altLang="es-PE" sz="1800" u="sng" dirty="0">
                <a:latin typeface="Arial" charset="0"/>
                <a:ea typeface="ＭＳ Ｐゴシック" pitchFamily="34" charset="-128"/>
                <a:cs typeface="Arial" charset="0"/>
              </a:rPr>
              <a:t>ventaja significativa</a:t>
            </a:r>
            <a:r>
              <a:rPr lang="es-ES" altLang="es-PE" sz="1800" dirty="0">
                <a:latin typeface="Arial" charset="0"/>
                <a:ea typeface="ＭＳ Ｐゴシック" pitchFamily="34" charset="-128"/>
                <a:cs typeface="Arial" charset="0"/>
              </a:rPr>
              <a:t> derivada de la </a:t>
            </a:r>
            <a:r>
              <a:rPr lang="es-ES" altLang="es-PE" sz="1800" u="sng" dirty="0">
                <a:latin typeface="Arial" charset="0"/>
                <a:ea typeface="ＭＳ Ｐゴシック" pitchFamily="34" charset="-128"/>
                <a:cs typeface="Arial" charset="0"/>
              </a:rPr>
              <a:t>concurrencia mediante la infracción de normas imperativas</a:t>
            </a:r>
            <a:r>
              <a:rPr lang="es-ES" altLang="es-PE" sz="1800" dirty="0">
                <a:latin typeface="Arial" charset="0"/>
                <a:ea typeface="ＭＳ Ｐゴシック" pitchFamily="34" charset="-128"/>
                <a:cs typeface="Arial" charset="0"/>
              </a:rPr>
              <a:t>. </a:t>
            </a:r>
          </a:p>
          <a:p>
            <a:pPr algn="just"/>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A fin de determinar la existencia de una ventaja significativa </a:t>
            </a:r>
            <a:r>
              <a:rPr lang="es-ES" altLang="es-PE" sz="1800" u="sng" dirty="0">
                <a:latin typeface="Arial" charset="0"/>
                <a:ea typeface="ＭＳ Ｐゴシック" pitchFamily="34" charset="-128"/>
                <a:cs typeface="Arial" charset="0"/>
              </a:rPr>
              <a:t>se evaluará la mejor posición competitiva obtenida mediante la infracción de normas</a:t>
            </a:r>
            <a:r>
              <a:rPr lang="es-ES" altLang="es-PE" sz="1800" dirty="0">
                <a:latin typeface="Arial" charset="0"/>
                <a:ea typeface="ＭＳ Ｐゴシック" pitchFamily="34" charset="-128"/>
                <a:cs typeface="Arial" charset="0"/>
              </a:rPr>
              <a:t>.</a:t>
            </a:r>
          </a:p>
          <a:p>
            <a:pPr algn="just"/>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La infracción de normas imperativas quedará acreditada:</a:t>
            </a:r>
          </a:p>
          <a:p>
            <a:pPr algn="just"/>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Cuando se pruebe la existencia de una </a:t>
            </a:r>
            <a:r>
              <a:rPr lang="es-ES" altLang="es-PE" sz="1800" u="sng" dirty="0">
                <a:latin typeface="Arial" charset="0"/>
                <a:ea typeface="ＭＳ Ｐゴシック" pitchFamily="34" charset="-128"/>
                <a:cs typeface="Arial" charset="0"/>
              </a:rPr>
              <a:t>decisión previa y firme</a:t>
            </a:r>
            <a:r>
              <a:rPr lang="es-ES" altLang="es-PE" sz="1800" dirty="0">
                <a:latin typeface="Arial" charset="0"/>
                <a:ea typeface="ＭＳ Ｐゴシック" pitchFamily="34" charset="-128"/>
                <a:cs typeface="Arial" charset="0"/>
              </a:rPr>
              <a:t> de la autoridad competente que determine dicha infracción, </a:t>
            </a:r>
            <a:r>
              <a:rPr lang="es-ES" altLang="es-PE" sz="1800" u="sng" dirty="0">
                <a:latin typeface="Arial" charset="0"/>
                <a:ea typeface="ＭＳ Ｐゴシック" pitchFamily="34" charset="-128"/>
                <a:cs typeface="Arial" charset="0"/>
              </a:rPr>
              <a:t>siempre que en la vía contencioso administrativa no se encuentre pendiente de revisión</a:t>
            </a:r>
            <a:r>
              <a:rPr lang="es-ES" altLang="es-PE" sz="1800" dirty="0">
                <a:latin typeface="Arial" charset="0"/>
                <a:ea typeface="ＭＳ Ｐゴシック" pitchFamily="34" charset="-128"/>
                <a:cs typeface="Arial" charset="0"/>
              </a:rPr>
              <a:t>; o,</a:t>
            </a:r>
          </a:p>
          <a:p>
            <a:pPr algn="just"/>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Cuando </a:t>
            </a:r>
            <a:r>
              <a:rPr lang="es-ES" altLang="es-PE" sz="1800" u="sng" dirty="0">
                <a:latin typeface="Arial" charset="0"/>
                <a:ea typeface="ＭＳ Ｐゴシック" pitchFamily="34" charset="-128"/>
                <a:cs typeface="Arial" charset="0"/>
              </a:rPr>
              <a:t>el obligado a contar con autorizaciones</a:t>
            </a:r>
            <a:r>
              <a:rPr lang="es-ES" altLang="es-PE" sz="1800" dirty="0">
                <a:latin typeface="Arial" charset="0"/>
                <a:ea typeface="ＭＳ Ｐゴシック" pitchFamily="34" charset="-128"/>
                <a:cs typeface="Arial" charset="0"/>
              </a:rPr>
              <a:t>, </a:t>
            </a:r>
            <a:r>
              <a:rPr lang="es-ES" altLang="es-PE" sz="1800" u="sng" dirty="0">
                <a:latin typeface="Arial" charset="0"/>
                <a:ea typeface="ＭＳ Ｐゴシック" pitchFamily="34" charset="-128"/>
                <a:cs typeface="Arial" charset="0"/>
              </a:rPr>
              <a:t>contratos</a:t>
            </a:r>
            <a:r>
              <a:rPr lang="es-ES" altLang="es-PE" sz="1800" dirty="0">
                <a:latin typeface="Arial" charset="0"/>
                <a:ea typeface="ＭＳ Ｐゴシック" pitchFamily="34" charset="-128"/>
                <a:cs typeface="Arial" charset="0"/>
              </a:rPr>
              <a:t> o </a:t>
            </a:r>
            <a:r>
              <a:rPr lang="es-ES" altLang="es-PE" sz="1800" u="sng" dirty="0">
                <a:latin typeface="Arial" charset="0"/>
                <a:ea typeface="ＭＳ Ｐゴシック" pitchFamily="34" charset="-128"/>
                <a:cs typeface="Arial" charset="0"/>
              </a:rPr>
              <a:t>títulos</a:t>
            </a:r>
            <a:r>
              <a:rPr lang="es-ES" altLang="es-PE" sz="1800" dirty="0">
                <a:latin typeface="Arial" charset="0"/>
                <a:ea typeface="ＭＳ Ｐゴシック" pitchFamily="34" charset="-128"/>
                <a:cs typeface="Arial" charset="0"/>
              </a:rPr>
              <a:t> que se requieren obligatoriamente para desarrollar determinada actividad empresarial, </a:t>
            </a:r>
            <a:r>
              <a:rPr lang="es-ES" altLang="es-PE" sz="1800" u="sng" dirty="0">
                <a:latin typeface="Arial" charset="0"/>
                <a:ea typeface="ＭＳ Ｐゴシック" pitchFamily="34" charset="-128"/>
                <a:cs typeface="Arial" charset="0"/>
              </a:rPr>
              <a:t>no acredite documentalmente su tenencia</a:t>
            </a:r>
            <a:r>
              <a:rPr lang="es-ES" altLang="es-PE" sz="1800" dirty="0">
                <a:latin typeface="Arial" charset="0"/>
                <a:ea typeface="ＭＳ Ｐゴシック" pitchFamily="34" charset="-128"/>
                <a:cs typeface="Arial" charset="0"/>
              </a:rPr>
              <a:t>. </a:t>
            </a: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p:txBody>
      </p:sp>
    </p:spTree>
    <p:extLst>
      <p:ext uri="{BB962C8B-B14F-4D97-AF65-F5344CB8AC3E}">
        <p14:creationId xmlns:p14="http://schemas.microsoft.com/office/powerpoint/2010/main" val="165982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VIOLACIÓN DE NORMAS</a:t>
            </a:r>
          </a:p>
        </p:txBody>
      </p:sp>
      <p:sp>
        <p:nvSpPr>
          <p:cNvPr id="8" name="3 CuadroTexto"/>
          <p:cNvSpPr txBox="1">
            <a:spLocks noChangeArrowheads="1"/>
          </p:cNvSpPr>
          <p:nvPr/>
        </p:nvSpPr>
        <p:spPr bwMode="auto">
          <a:xfrm>
            <a:off x="596347" y="1552575"/>
            <a:ext cx="1107219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s-ES" altLang="es-PE" sz="1800" dirty="0">
                <a:latin typeface="Arial" charset="0"/>
                <a:ea typeface="ＭＳ Ｐゴシック" pitchFamily="34" charset="-128"/>
                <a:cs typeface="Arial" charset="0"/>
              </a:rPr>
              <a:t>La </a:t>
            </a:r>
            <a:r>
              <a:rPr lang="es-ES" altLang="es-PE" sz="1800" u="sng" dirty="0">
                <a:latin typeface="Arial" charset="0"/>
                <a:ea typeface="ＭＳ Ｐゴシック" pitchFamily="34" charset="-128"/>
                <a:cs typeface="Arial" charset="0"/>
              </a:rPr>
              <a:t>actividad empresarial</a:t>
            </a:r>
            <a:r>
              <a:rPr lang="es-ES" altLang="es-PE" sz="1800" dirty="0">
                <a:latin typeface="Arial" charset="0"/>
                <a:ea typeface="ＭＳ Ｐゴシック" pitchFamily="34" charset="-128"/>
                <a:cs typeface="Arial" charset="0"/>
              </a:rPr>
              <a:t> desarrollada por una </a:t>
            </a:r>
            <a:r>
              <a:rPr lang="es-ES" altLang="es-PE" sz="1800" u="sng" dirty="0">
                <a:latin typeface="Arial" charset="0"/>
                <a:ea typeface="ＭＳ Ｐゴシック" pitchFamily="34" charset="-128"/>
                <a:cs typeface="Arial" charset="0"/>
              </a:rPr>
              <a:t>entidad pública</a:t>
            </a:r>
            <a:r>
              <a:rPr lang="es-ES" altLang="es-PE" sz="1800" dirty="0">
                <a:latin typeface="Arial" charset="0"/>
                <a:ea typeface="ＭＳ Ｐゴシック" pitchFamily="34" charset="-128"/>
                <a:cs typeface="Arial" charset="0"/>
              </a:rPr>
              <a:t> o </a:t>
            </a:r>
            <a:r>
              <a:rPr lang="es-ES" altLang="es-PE" sz="1800" u="sng" dirty="0">
                <a:latin typeface="Arial" charset="0"/>
                <a:ea typeface="ＭＳ Ｐゴシック" pitchFamily="34" charset="-128"/>
                <a:cs typeface="Arial" charset="0"/>
              </a:rPr>
              <a:t>empresa estatal</a:t>
            </a:r>
            <a:r>
              <a:rPr lang="es-ES" altLang="es-PE" sz="1800" dirty="0">
                <a:latin typeface="Arial" charset="0"/>
                <a:ea typeface="ＭＳ Ｐゴシック" pitchFamily="34" charset="-128"/>
                <a:cs typeface="Arial" charset="0"/>
              </a:rPr>
              <a:t> con </a:t>
            </a:r>
            <a:r>
              <a:rPr lang="es-ES" altLang="es-PE" sz="1800" u="sng" dirty="0">
                <a:latin typeface="Arial" charset="0"/>
                <a:ea typeface="ＭＳ Ｐゴシック" pitchFamily="34" charset="-128"/>
                <a:cs typeface="Arial" charset="0"/>
              </a:rPr>
              <a:t>infracción al artículo 60º de la Constitución Política del Perú </a:t>
            </a:r>
            <a:r>
              <a:rPr lang="es-ES" altLang="es-PE" sz="1800" dirty="0">
                <a:latin typeface="Arial" charset="0"/>
                <a:ea typeface="ＭＳ Ｐゴシック" pitchFamily="34" charset="-128"/>
                <a:cs typeface="Arial" charset="0"/>
              </a:rPr>
              <a:t>configura un acto de violación de normas que será determinado por las autoridades que aplican la presente Ley. </a:t>
            </a:r>
          </a:p>
          <a:p>
            <a:pPr algn="just"/>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En este caso, </a:t>
            </a:r>
            <a:r>
              <a:rPr lang="es-ES" altLang="es-PE" sz="1800" u="sng" dirty="0">
                <a:latin typeface="Arial" charset="0"/>
                <a:ea typeface="ＭＳ Ｐゴシック" pitchFamily="34" charset="-128"/>
                <a:cs typeface="Arial" charset="0"/>
              </a:rPr>
              <a:t>no se requerirá acreditar la adquisición de una ventaja significativa</a:t>
            </a:r>
            <a:r>
              <a:rPr lang="es-ES" altLang="es-PE" sz="1800" dirty="0">
                <a:latin typeface="Arial" charset="0"/>
                <a:ea typeface="ＭＳ Ｐゴシック" pitchFamily="34" charset="-128"/>
                <a:cs typeface="Arial" charset="0"/>
              </a:rPr>
              <a:t> por quien desarrolle dicha actividad empresarial.</a:t>
            </a:r>
          </a:p>
          <a:p>
            <a:pPr algn="just"/>
            <a:endParaRPr lang="es-ES" altLang="es-PE" sz="1800" dirty="0">
              <a:latin typeface="Arial" charset="0"/>
              <a:ea typeface="ＭＳ Ｐゴシック" pitchFamily="34" charset="-128"/>
              <a:cs typeface="Arial" charset="0"/>
            </a:endParaRPr>
          </a:p>
          <a:p>
            <a:pPr algn="just"/>
            <a:endParaRPr lang="es-ES" altLang="es-PE" sz="1800" dirty="0">
              <a:latin typeface="Arial" charset="0"/>
              <a:ea typeface="ＭＳ Ｐゴシック" pitchFamily="34" charset="-128"/>
              <a:cs typeface="Arial" charset="0"/>
            </a:endParaRPr>
          </a:p>
          <a:p>
            <a:pPr algn="just"/>
            <a:r>
              <a:rPr lang="es-ES" altLang="es-PE" sz="1800" b="1" u="sng" dirty="0">
                <a:latin typeface="Arial" charset="0"/>
                <a:ea typeface="ＭＳ Ｐゴシック" pitchFamily="34" charset="-128"/>
                <a:cs typeface="Arial" charset="0"/>
              </a:rPr>
              <a:t>Constitución Política del Perú </a:t>
            </a:r>
          </a:p>
          <a:p>
            <a:pPr algn="just"/>
            <a:r>
              <a:rPr lang="es-ES" altLang="es-PE" sz="1800" b="1" dirty="0">
                <a:latin typeface="Arial" charset="0"/>
                <a:ea typeface="ＭＳ Ｐゴシック" pitchFamily="34" charset="-128"/>
                <a:cs typeface="Arial" charset="0"/>
              </a:rPr>
              <a:t>Artículo 60º</a:t>
            </a:r>
            <a:r>
              <a:rPr lang="es-ES" altLang="es-PE" sz="1800" dirty="0">
                <a:latin typeface="Arial" charset="0"/>
                <a:ea typeface="ＭＳ Ｐゴシック" pitchFamily="34" charset="-128"/>
                <a:cs typeface="Arial" charset="0"/>
              </a:rPr>
              <a:t>. </a:t>
            </a:r>
          </a:p>
          <a:p>
            <a:pPr algn="just"/>
            <a:r>
              <a:rPr lang="es-MX" altLang="es-PE" sz="1800" dirty="0">
                <a:latin typeface="Arial" charset="0"/>
                <a:ea typeface="ＭＳ Ｐゴシック" pitchFamily="34" charset="-128"/>
                <a:cs typeface="Arial" charset="0"/>
              </a:rPr>
              <a:t>(…)</a:t>
            </a:r>
            <a:endParaRPr lang="es-ES" altLang="es-PE" sz="1800" dirty="0">
              <a:latin typeface="Arial" charset="0"/>
              <a:ea typeface="ＭＳ Ｐゴシック" pitchFamily="34" charset="-128"/>
              <a:cs typeface="Arial" charset="0"/>
            </a:endParaRPr>
          </a:p>
          <a:p>
            <a:pPr algn="just"/>
            <a:r>
              <a:rPr lang="es-ES" altLang="es-PE" sz="1800" dirty="0">
                <a:latin typeface="Arial" charset="0"/>
                <a:ea typeface="ＭＳ Ｐゴシック" pitchFamily="34" charset="-128"/>
                <a:cs typeface="Arial" charset="0"/>
              </a:rPr>
              <a:t>Sólo autorizado por </a:t>
            </a:r>
            <a:r>
              <a:rPr lang="es-ES" altLang="es-PE" sz="1800" u="sng" dirty="0">
                <a:latin typeface="Arial" charset="0"/>
                <a:ea typeface="ＭＳ Ｐゴシック" pitchFamily="34" charset="-128"/>
                <a:cs typeface="Arial" charset="0"/>
              </a:rPr>
              <a:t>ley expresa</a:t>
            </a:r>
            <a:r>
              <a:rPr lang="es-ES" altLang="es-PE" sz="1800" dirty="0">
                <a:latin typeface="Arial" charset="0"/>
                <a:ea typeface="ＭＳ Ｐゴシック" pitchFamily="34" charset="-128"/>
                <a:cs typeface="Arial" charset="0"/>
              </a:rPr>
              <a:t>, el Estado puede realizar </a:t>
            </a:r>
            <a:r>
              <a:rPr lang="es-ES" altLang="es-PE" sz="1800" u="sng" dirty="0">
                <a:latin typeface="Arial" charset="0"/>
                <a:ea typeface="ＭＳ Ｐゴシック" pitchFamily="34" charset="-128"/>
                <a:cs typeface="Arial" charset="0"/>
              </a:rPr>
              <a:t>subsidiariamente</a:t>
            </a:r>
            <a:r>
              <a:rPr lang="es-ES" altLang="es-PE" sz="1800" dirty="0">
                <a:latin typeface="Arial" charset="0"/>
                <a:ea typeface="ＭＳ Ｐゴシック" pitchFamily="34" charset="-128"/>
                <a:cs typeface="Arial" charset="0"/>
              </a:rPr>
              <a:t> actividad empresarial; directa o indirecta, por razón de </a:t>
            </a:r>
            <a:r>
              <a:rPr lang="es-ES" altLang="es-PE" sz="1800" u="sng" dirty="0">
                <a:latin typeface="Arial" charset="0"/>
                <a:ea typeface="ＭＳ Ｐゴシック" pitchFamily="34" charset="-128"/>
                <a:cs typeface="Arial" charset="0"/>
              </a:rPr>
              <a:t>alto interés público</a:t>
            </a:r>
            <a:r>
              <a:rPr lang="es-ES" altLang="es-PE" sz="1800" dirty="0">
                <a:latin typeface="Arial" charset="0"/>
                <a:ea typeface="ＭＳ Ｐゴシック" pitchFamily="34" charset="-128"/>
                <a:cs typeface="Arial" charset="0"/>
              </a:rPr>
              <a:t> o de </a:t>
            </a:r>
            <a:r>
              <a:rPr lang="es-ES" altLang="es-PE" sz="1800" u="sng" dirty="0">
                <a:latin typeface="Arial" charset="0"/>
                <a:ea typeface="ＭＳ Ｐゴシック" pitchFamily="34" charset="-128"/>
                <a:cs typeface="Arial" charset="0"/>
              </a:rPr>
              <a:t>manifiesta conveniencia nacional</a:t>
            </a:r>
            <a:r>
              <a:rPr lang="es-ES" altLang="es-PE" sz="1800" dirty="0">
                <a:latin typeface="Arial" charset="0"/>
                <a:ea typeface="ＭＳ Ｐゴシック" pitchFamily="34" charset="-128"/>
                <a:cs typeface="Arial" charset="0"/>
              </a:rPr>
              <a:t>. </a:t>
            </a:r>
          </a:p>
          <a:p>
            <a:r>
              <a:rPr lang="es-MX" altLang="es-PE" sz="1800" dirty="0">
                <a:latin typeface="Arial" charset="0"/>
                <a:ea typeface="ＭＳ Ｐゴシック" pitchFamily="34" charset="-128"/>
                <a:cs typeface="Arial" charset="0"/>
              </a:rPr>
              <a:t>(…)</a:t>
            </a:r>
            <a:endParaRPr lang="es-PE" altLang="ja-JP" sz="1600" dirty="0">
              <a:solidFill>
                <a:srgbClr val="747474"/>
              </a:solidFill>
              <a:latin typeface="Century Gothic" pitchFamily="34" charset="0"/>
              <a:ea typeface="ＭＳ Ｐゴシック" pitchFamily="34" charset="-128"/>
              <a:cs typeface="Arial" charset="0"/>
            </a:endParaRPr>
          </a:p>
        </p:txBody>
      </p:sp>
    </p:spTree>
    <p:extLst>
      <p:ext uri="{BB962C8B-B14F-4D97-AF65-F5344CB8AC3E}">
        <p14:creationId xmlns:p14="http://schemas.microsoft.com/office/powerpoint/2010/main" val="689039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SABOTAJE EMPRESARIAL</a:t>
            </a:r>
          </a:p>
        </p:txBody>
      </p:sp>
      <p:sp>
        <p:nvSpPr>
          <p:cNvPr id="7" name="3 CuadroTexto"/>
          <p:cNvSpPr txBox="1">
            <a:spLocks noChangeArrowheads="1"/>
          </p:cNvSpPr>
          <p:nvPr/>
        </p:nvSpPr>
        <p:spPr bwMode="auto">
          <a:xfrm>
            <a:off x="596347" y="1660859"/>
            <a:ext cx="10764503" cy="402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endParaRPr lang="es-PE" altLang="ja-JP" sz="1600" b="1" dirty="0">
              <a:solidFill>
                <a:srgbClr val="747474"/>
              </a:solidFill>
              <a:latin typeface="Century Gothic" pitchFamily="34" charset="0"/>
              <a:ea typeface="ＭＳ Ｐゴシック" pitchFamily="34" charset="-128"/>
            </a:endParaRPr>
          </a:p>
          <a:p>
            <a:pPr algn="just"/>
            <a:r>
              <a:rPr lang="es-ES" altLang="es-PE" sz="1800" dirty="0">
                <a:latin typeface="Arial" charset="0"/>
                <a:ea typeface="ＭＳ Ｐゴシック" pitchFamily="34" charset="-128"/>
                <a:cs typeface="Arial" charset="0"/>
              </a:rPr>
              <a:t>Tienen como efecto perjudicar injustificadamente el proceso productivo, la actividad comercial o empresarial mediante la interferencia en la relación contractual que mantiene un agente económico con sus trabajadores, proveedores, clientes y demás obligados, y que tengan como efecto inducir a éstos a incumplir alguna prestación esencial o mediante una intromisión de cualquier otra índole en sus procesos o actividades.</a:t>
            </a:r>
          </a:p>
          <a:p>
            <a:pPr algn="just"/>
            <a:endParaRPr lang="es-ES" altLang="ja-JP" sz="1800" dirty="0">
              <a:solidFill>
                <a:srgbClr val="747474"/>
              </a:solidFill>
              <a:latin typeface="Arial" charset="0"/>
              <a:ea typeface="ＭＳ Ｐゴシック" pitchFamily="34" charset="-128"/>
              <a:cs typeface="Arial" charset="0"/>
            </a:endParaRPr>
          </a:p>
          <a:p>
            <a:pPr algn="just"/>
            <a:endParaRPr lang="es-PE" altLang="ja-JP" sz="1800" dirty="0">
              <a:solidFill>
                <a:srgbClr val="747474"/>
              </a:solidFill>
              <a:latin typeface="Arial" charset="0"/>
              <a:ea typeface="ＭＳ Ｐゴシック" pitchFamily="34" charset="-128"/>
              <a:cs typeface="Arial" charset="0"/>
            </a:endParaRPr>
          </a:p>
          <a:p>
            <a:pPr>
              <a:lnSpc>
                <a:spcPct val="80000"/>
              </a:lnSpc>
            </a:pPr>
            <a:endParaRPr lang="es-PE" altLang="ja-JP" sz="1800" dirty="0">
              <a:solidFill>
                <a:srgbClr val="747474"/>
              </a:solidFill>
              <a:latin typeface="Arial"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Arial"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756" y="3380206"/>
            <a:ext cx="4381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3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830997"/>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COMPETENCIA DESLEAL DESARROLLADOS MEDIANTE LA ACTIVIDAD PUBLICITARIA</a:t>
            </a:r>
          </a:p>
        </p:txBody>
      </p:sp>
      <p:sp>
        <p:nvSpPr>
          <p:cNvPr id="8" name="2 Rectángulo"/>
          <p:cNvSpPr/>
          <p:nvPr/>
        </p:nvSpPr>
        <p:spPr>
          <a:xfrm>
            <a:off x="745958" y="2235524"/>
            <a:ext cx="10732168" cy="2862322"/>
          </a:xfrm>
          <a:prstGeom prst="rect">
            <a:avLst/>
          </a:prstGeom>
        </p:spPr>
        <p:txBody>
          <a:bodyPr wrap="square">
            <a:spAutoFit/>
          </a:bodyPr>
          <a:lstStyle/>
          <a:p>
            <a:pPr algn="just"/>
            <a:r>
              <a:rPr lang="es-PE" b="1" dirty="0">
                <a:latin typeface="Arial" panose="020B0604020202020204" pitchFamily="34" charset="0"/>
                <a:cs typeface="Arial" panose="020B0604020202020204" pitchFamily="34" charset="0"/>
              </a:rPr>
              <a:t>Actos contra el principio de autenticidad</a:t>
            </a:r>
          </a:p>
          <a:p>
            <a:pPr algn="just"/>
            <a:r>
              <a:rPr lang="es-PE" b="1" dirty="0">
                <a:latin typeface="Arial" panose="020B0604020202020204" pitchFamily="34" charset="0"/>
                <a:cs typeface="Arial" panose="020B0604020202020204" pitchFamily="34" charset="0"/>
              </a:rPr>
              <a:t/>
            </a:r>
            <a:br>
              <a:rPr lang="es-PE" b="1"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16.1.- Consisten en la realización de actos que tengan como efecto, real o potencial, impedir que el destinatario de la publicidad la reconozca claramente como tal.</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16.2.- Constituye una inobservancia a este principio difundir publicidad encubierta bajo la apariencia de noticias, opiniones periodísticas o material recreativo, sin advertir de manera clara su naturaleza publicitaria. Es decir, sin consignar expresa y destacadamente que se trata de un publirreportaje o un anuncio contratado.</a:t>
            </a:r>
            <a:r>
              <a:rPr lang="es-PE" dirty="0"/>
              <a:t/>
            </a:r>
            <a:br>
              <a:rPr lang="es-PE" dirty="0"/>
            </a:br>
            <a:endParaRPr lang="es-PE" dirty="0"/>
          </a:p>
        </p:txBody>
      </p:sp>
    </p:spTree>
    <p:extLst>
      <p:ext uri="{BB962C8B-B14F-4D97-AF65-F5344CB8AC3E}">
        <p14:creationId xmlns:p14="http://schemas.microsoft.com/office/powerpoint/2010/main" val="4162723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830997"/>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COMPETENCIA DESLEAL DESARROLLADOS MEDIANTE LA ACTIVIDAD PUBLICITARIA</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838" y="1873270"/>
            <a:ext cx="3456384" cy="4719473"/>
          </a:xfrm>
          <a:prstGeom prst="rect">
            <a:avLst/>
          </a:prstGeom>
        </p:spPr>
      </p:pic>
      <p:pic>
        <p:nvPicPr>
          <p:cNvPr id="9" name="Imagen 8"/>
          <p:cNvPicPr>
            <a:picLocks noChangeAspect="1"/>
          </p:cNvPicPr>
          <p:nvPr/>
        </p:nvPicPr>
        <p:blipFill>
          <a:blip r:embed="rId4"/>
          <a:stretch>
            <a:fillRect/>
          </a:stretch>
        </p:blipFill>
        <p:spPr>
          <a:xfrm>
            <a:off x="5404175" y="1877315"/>
            <a:ext cx="5040560" cy="4719369"/>
          </a:xfrm>
          <a:prstGeom prst="rect">
            <a:avLst/>
          </a:prstGeom>
        </p:spPr>
      </p:pic>
    </p:spTree>
    <p:extLst>
      <p:ext uri="{BB962C8B-B14F-4D97-AF65-F5344CB8AC3E}">
        <p14:creationId xmlns:p14="http://schemas.microsoft.com/office/powerpoint/2010/main" val="1704255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830997"/>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COMPETENCIA DESLEAL DESARROLLADOS MEDIANTE LA ACTIVIDAD PUBLICITARIA</a:t>
            </a:r>
          </a:p>
        </p:txBody>
      </p:sp>
      <p:sp>
        <p:nvSpPr>
          <p:cNvPr id="8" name="2 Rectángulo"/>
          <p:cNvSpPr/>
          <p:nvPr/>
        </p:nvSpPr>
        <p:spPr>
          <a:xfrm>
            <a:off x="721895" y="2082135"/>
            <a:ext cx="10611851" cy="3139321"/>
          </a:xfrm>
          <a:prstGeom prst="rect">
            <a:avLst/>
          </a:prstGeom>
        </p:spPr>
        <p:txBody>
          <a:bodyPr wrap="square">
            <a:spAutoFit/>
          </a:bodyPr>
          <a:lstStyle/>
          <a:p>
            <a:pPr algn="just"/>
            <a:r>
              <a:rPr lang="es-PE" b="1" dirty="0">
                <a:latin typeface="Arial" panose="020B0604020202020204" pitchFamily="34" charset="0"/>
                <a:cs typeface="Arial" panose="020B0604020202020204" pitchFamily="34" charset="0"/>
              </a:rPr>
              <a:t>Actos contra el principio de adecuación social</a:t>
            </a:r>
          </a:p>
          <a:p>
            <a:pPr algn="just"/>
            <a:r>
              <a:rPr lang="es-PE" b="1" dirty="0">
                <a:latin typeface="Arial" panose="020B0604020202020204" pitchFamily="34" charset="0"/>
                <a:cs typeface="Arial" panose="020B0604020202020204" pitchFamily="34" charset="0"/>
              </a:rPr>
              <a:t/>
            </a:r>
            <a:br>
              <a:rPr lang="es-PE" b="1"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Consisten en la difusión de publicidad que tenga por efecto:</a:t>
            </a:r>
          </a:p>
          <a:p>
            <a:pPr algn="just"/>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a) Inducir a los destinatarios del mensaje publicitario a cometer un acto ilegal o un acto de discriminación u ofensa por motivo de origen, raza, sexo, idioma, religión, opinión, condición económica o de cualquier otra índole;</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b) Promocionar servicios de contenido erótico a un público distinto al adulto. La difusión de este tipo de publicidad solamente está permitida en prensa escrita de circulación restringida para adultos.</a:t>
            </a:r>
            <a:br>
              <a:rPr lang="es-PE" dirty="0">
                <a:latin typeface="Arial" panose="020B0604020202020204" pitchFamily="34" charset="0"/>
                <a:cs typeface="Arial" panose="020B0604020202020204" pitchFamily="34" charset="0"/>
              </a:rPr>
            </a:br>
            <a:endParaRPr lang="es-P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200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830997"/>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COMPETENCIA DESLEAL DESARROLLADOS MEDIANTE LA ACTIVIDAD PUBLICITARIA</a:t>
            </a:r>
          </a:p>
        </p:txBody>
      </p:sp>
      <p:sp>
        <p:nvSpPr>
          <p:cNvPr id="7" name="2 Rectángulo"/>
          <p:cNvSpPr/>
          <p:nvPr/>
        </p:nvSpPr>
        <p:spPr>
          <a:xfrm>
            <a:off x="694414" y="2312322"/>
            <a:ext cx="10974125" cy="2585323"/>
          </a:xfrm>
          <a:prstGeom prst="rect">
            <a:avLst/>
          </a:prstGeom>
        </p:spPr>
        <p:txBody>
          <a:bodyPr wrap="square">
            <a:spAutoFit/>
          </a:bodyPr>
          <a:lstStyle/>
          <a:p>
            <a:r>
              <a:rPr lang="es-PE" b="1" dirty="0">
                <a:latin typeface="Arial" panose="020B0604020202020204" pitchFamily="34" charset="0"/>
                <a:cs typeface="Arial" panose="020B0604020202020204" pitchFamily="34" charset="0"/>
              </a:rPr>
              <a:t>Actos contra el principio de legalidad</a:t>
            </a:r>
          </a:p>
          <a:p>
            <a:endParaRPr lang="es-PE" b="1" dirty="0">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Consisten en la difusión de publicidad que no respete las normas imperativas del ordenamiento jurídico que se aplican a la actividad publicitaria.</a:t>
            </a:r>
          </a:p>
          <a:p>
            <a:pPr algn="just"/>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17.2.- Constituye una inobservancia de este principio el incumplimiento de cualquier disposición sectorial que regule la realización de la actividad publicitaria respecto de su contenido, difusión o alcance.</a:t>
            </a:r>
            <a:br>
              <a:rPr lang="es-PE" dirty="0">
                <a:latin typeface="Arial" panose="020B0604020202020204" pitchFamily="34" charset="0"/>
                <a:cs typeface="Arial" panose="020B0604020202020204" pitchFamily="34" charset="0"/>
              </a:rPr>
            </a:br>
            <a:endParaRPr lang="es-P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592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830997"/>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COMPETENCIA DESLEAL DESARROLLADOS MEDIANTE LA ACTIVIDAD PUBLICITARIA</a:t>
            </a:r>
          </a:p>
        </p:txBody>
      </p:sp>
      <p:sp>
        <p:nvSpPr>
          <p:cNvPr id="8" name="2 Rectángulo"/>
          <p:cNvSpPr/>
          <p:nvPr/>
        </p:nvSpPr>
        <p:spPr>
          <a:xfrm>
            <a:off x="876980" y="1817572"/>
            <a:ext cx="10565051" cy="4616648"/>
          </a:xfrm>
          <a:prstGeom prst="rect">
            <a:avLst/>
          </a:prstGeom>
        </p:spPr>
        <p:txBody>
          <a:bodyPr wrap="square">
            <a:spAutoFit/>
          </a:bodyPr>
          <a:lstStyle/>
          <a:p>
            <a:pPr algn="just"/>
            <a:r>
              <a:rPr lang="es-ES" sz="1400" dirty="0">
                <a:latin typeface="Arial" panose="020B0604020202020204" pitchFamily="34" charset="0"/>
                <a:cs typeface="Arial" panose="020B0604020202020204" pitchFamily="34" charset="0"/>
              </a:rPr>
              <a:t>Publicidad de medicamentos de venta sin receta médica, artículo 41 de la Ley de los Productos Farmacéuticos, Dispositivos Médicos y Productos Sanitarios, sobre la colocación de las principales advertencias y precauciones que deben observarse para su uso:</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a:t>
            </a:r>
            <a:r>
              <a:rPr lang="es-ES" sz="1400" b="1" dirty="0">
                <a:latin typeface="Arial" panose="020B0604020202020204" pitchFamily="34" charset="0"/>
                <a:cs typeface="Arial" panose="020B0604020202020204" pitchFamily="34" charset="0"/>
              </a:rPr>
              <a:t>Artículo 41.- De la información contenida en la promoción y publicidad</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La publicidad de productos autorizados para venta sin receta médica, que aluda a las indicaciones terapéuticas o acción farmacológica del producto, </a:t>
            </a:r>
            <a:r>
              <a:rPr lang="es-ES" sz="1400" u="sng" dirty="0">
                <a:latin typeface="Arial" panose="020B0604020202020204" pitchFamily="34" charset="0"/>
                <a:cs typeface="Arial" panose="020B0604020202020204" pitchFamily="34" charset="0"/>
              </a:rPr>
              <a:t>debe necesariamente consignar o referirse a las principales advertencias y precauciones que deben observarse para su uso</a:t>
            </a:r>
            <a:r>
              <a:rPr lang="es-ES" sz="1400" dirty="0">
                <a:latin typeface="Arial" panose="020B0604020202020204" pitchFamily="34" charset="0"/>
                <a:cs typeface="Arial" panose="020B0604020202020204" pitchFamily="34" charset="0"/>
              </a:rPr>
              <a:t>.</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(Subrayado añadido)</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a:p>
            <a:pPr algn="just"/>
            <a:r>
              <a:rPr lang="es-PE" sz="1400" dirty="0">
                <a:latin typeface="Arial" panose="020B0604020202020204" pitchFamily="34" charset="0"/>
                <a:cs typeface="Arial" panose="020B0604020202020204" pitchFamily="34" charset="0"/>
              </a:rPr>
              <a:t>Asimismo, el tercer párrafo del artículo 194 del Reglamento para el Registro, Control y Vigilancia Sanitaria de Productos Farmacéuticos, Dispositivos Médicos y Productos Sanitarios, modificado por el Decreto Supremo N° 001-2012-SA, dispone lo siguiente:</a:t>
            </a:r>
          </a:p>
          <a:p>
            <a:pPr algn="just"/>
            <a:r>
              <a:rPr lang="es-PE" sz="1400" dirty="0">
                <a:latin typeface="Arial" panose="020B0604020202020204" pitchFamily="34" charset="0"/>
                <a:cs typeface="Arial" panose="020B0604020202020204" pitchFamily="34" charset="0"/>
              </a:rPr>
              <a:t> </a:t>
            </a:r>
          </a:p>
          <a:p>
            <a:pPr algn="just"/>
            <a:r>
              <a:rPr lang="es-PE" sz="1400" b="1" dirty="0">
                <a:latin typeface="Arial" panose="020B0604020202020204" pitchFamily="34" charset="0"/>
                <a:cs typeface="Arial" panose="020B0604020202020204" pitchFamily="34" charset="0"/>
              </a:rPr>
              <a:t>“Artículo 194.- De la información</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La publicidad en medios audiovisuales debe consignar la información de las principales precauciones y advertencias del producto o dispositivo, en forma clara, legible, y con un tamaño de letra que sea perceptible por el público televidente. Las leyendas escritas, deberán tener una duración proporcional al tiempo que dure la publicidad”.</a:t>
            </a:r>
            <a:endParaRPr lang="es-PE"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895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CASO ICY HOT</a:t>
            </a:r>
          </a:p>
        </p:txBody>
      </p:sp>
      <p:pic>
        <p:nvPicPr>
          <p:cNvPr id="7"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749450" y="1466041"/>
            <a:ext cx="2362200" cy="1992128"/>
          </a:xfrm>
          <a:prstGeom prst="rect">
            <a:avLst/>
          </a:prstGeom>
          <a:noFill/>
        </p:spPr>
      </p:pic>
      <p:pic>
        <p:nvPicPr>
          <p:cNvPr id="9"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885280" y="1466040"/>
            <a:ext cx="2125980" cy="1992129"/>
          </a:xfrm>
          <a:prstGeom prst="rect">
            <a:avLst/>
          </a:prstGeom>
          <a:noFill/>
        </p:spPr>
      </p:pic>
      <p:pic>
        <p:nvPicPr>
          <p:cNvPr id="10"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7690946" y="1466041"/>
            <a:ext cx="2362200" cy="1992128"/>
          </a:xfrm>
          <a:prstGeom prst="rect">
            <a:avLst/>
          </a:prstGeom>
          <a:noFill/>
        </p:spPr>
      </p:pic>
      <p:pic>
        <p:nvPicPr>
          <p:cNvPr id="11"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1854882" y="3893790"/>
            <a:ext cx="2301240" cy="1987490"/>
          </a:xfrm>
          <a:prstGeom prst="rect">
            <a:avLst/>
          </a:prstGeom>
          <a:noFill/>
        </p:spPr>
      </p:pic>
      <p:pic>
        <p:nvPicPr>
          <p:cNvPr id="12" name="9 Imagen"/>
          <p:cNvPicPr/>
          <p:nvPr/>
        </p:nvPicPr>
        <p:blipFill>
          <a:blip r:embed="rId7">
            <a:extLst>
              <a:ext uri="{28A0092B-C50C-407E-A947-70E740481C1C}">
                <a14:useLocalDpi xmlns:a14="http://schemas.microsoft.com/office/drawing/2010/main" val="0"/>
              </a:ext>
            </a:extLst>
          </a:blip>
          <a:srcRect/>
          <a:stretch>
            <a:fillRect/>
          </a:stretch>
        </p:blipFill>
        <p:spPr bwMode="auto">
          <a:xfrm>
            <a:off x="4789641" y="3893790"/>
            <a:ext cx="2339340" cy="1987490"/>
          </a:xfrm>
          <a:prstGeom prst="rect">
            <a:avLst/>
          </a:prstGeom>
          <a:noFill/>
        </p:spPr>
      </p:pic>
      <p:pic>
        <p:nvPicPr>
          <p:cNvPr id="13" name="10 Imagen"/>
          <p:cNvPicPr/>
          <p:nvPr/>
        </p:nvPicPr>
        <p:blipFill>
          <a:blip r:embed="rId8">
            <a:extLst>
              <a:ext uri="{28A0092B-C50C-407E-A947-70E740481C1C}">
                <a14:useLocalDpi xmlns:a14="http://schemas.microsoft.com/office/drawing/2010/main" val="0"/>
              </a:ext>
            </a:extLst>
          </a:blip>
          <a:srcRect/>
          <a:stretch>
            <a:fillRect/>
          </a:stretch>
        </p:blipFill>
        <p:spPr bwMode="auto">
          <a:xfrm>
            <a:off x="7786710" y="3893790"/>
            <a:ext cx="2217420" cy="1987490"/>
          </a:xfrm>
          <a:prstGeom prst="rect">
            <a:avLst/>
          </a:prstGeom>
          <a:noFill/>
        </p:spPr>
      </p:pic>
    </p:spTree>
    <p:extLst>
      <p:ext uri="{BB962C8B-B14F-4D97-AF65-F5344CB8AC3E}">
        <p14:creationId xmlns:p14="http://schemas.microsoft.com/office/powerpoint/2010/main" val="373615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96036" y="866259"/>
            <a:ext cx="7833815"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COMPETENCIA DESLEAL</a:t>
            </a:r>
          </a:p>
        </p:txBody>
      </p:sp>
      <p:sp>
        <p:nvSpPr>
          <p:cNvPr id="7" name="1 CuadroTexto"/>
          <p:cNvSpPr txBox="1">
            <a:spLocks noChangeArrowheads="1"/>
          </p:cNvSpPr>
          <p:nvPr/>
        </p:nvSpPr>
        <p:spPr bwMode="auto">
          <a:xfrm>
            <a:off x="7170821" y="2123365"/>
            <a:ext cx="4080274"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s-ES_tradnl" altLang="es-PE" dirty="0">
                <a:latin typeface="Arial" charset="0"/>
                <a:ea typeface="ＭＳ Ｐゴシック" pitchFamily="34" charset="-128"/>
                <a:cs typeface="Arial" charset="0"/>
              </a:rPr>
              <a:t>Todo acto objetivamente contrario a las exigencias de la buena fe empresarial que deben orientar la concurrencia en una economía de mercado.</a:t>
            </a:r>
          </a:p>
        </p:txBody>
      </p:sp>
      <p:pic>
        <p:nvPicPr>
          <p:cNvPr id="9" name="Picture 8" descr="http://www.generadormemes.com/media/created/qpoii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43" y="1643124"/>
            <a:ext cx="5439936" cy="42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461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CASO DIGEMID</a:t>
            </a:r>
          </a:p>
        </p:txBody>
      </p:sp>
      <p:pic>
        <p:nvPicPr>
          <p:cNvPr id="14"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114" y="1777078"/>
            <a:ext cx="7056784" cy="3776067"/>
          </a:xfrm>
          <a:prstGeom prst="rect">
            <a:avLst/>
          </a:prstGeom>
          <a:noFill/>
        </p:spPr>
      </p:pic>
    </p:spTree>
    <p:extLst>
      <p:ext uri="{BB962C8B-B14F-4D97-AF65-F5344CB8AC3E}">
        <p14:creationId xmlns:p14="http://schemas.microsoft.com/office/powerpoint/2010/main" val="3186322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828380" y="821702"/>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DOCTOR ANDREU Q.F. S.A.</a:t>
            </a:r>
          </a:p>
        </p:txBody>
      </p:sp>
      <p:pic>
        <p:nvPicPr>
          <p:cNvPr id="7" name="Imagen 6"/>
          <p:cNvPicPr/>
          <p:nvPr/>
        </p:nvPicPr>
        <p:blipFill>
          <a:blip r:embed="rId3"/>
          <a:stretch>
            <a:fillRect/>
          </a:stretch>
        </p:blipFill>
        <p:spPr>
          <a:xfrm>
            <a:off x="2692116" y="1419575"/>
            <a:ext cx="7128792" cy="3816424"/>
          </a:xfrm>
          <a:prstGeom prst="rect">
            <a:avLst/>
          </a:prstGeom>
        </p:spPr>
      </p:pic>
      <p:sp>
        <p:nvSpPr>
          <p:cNvPr id="8" name="CuadroTexto 7"/>
          <p:cNvSpPr txBox="1"/>
          <p:nvPr/>
        </p:nvSpPr>
        <p:spPr>
          <a:xfrm>
            <a:off x="2692116" y="5515149"/>
            <a:ext cx="7344816" cy="861774"/>
          </a:xfrm>
          <a:prstGeom prst="rect">
            <a:avLst/>
          </a:prstGeom>
          <a:noFill/>
        </p:spPr>
        <p:txBody>
          <a:bodyPr wrap="square" rtlCol="0">
            <a:spAutoFit/>
          </a:bodyPr>
          <a:lstStyle/>
          <a:p>
            <a:r>
              <a:rPr lang="es-ES_tradnl" sz="1600" dirty="0">
                <a:latin typeface="Arial" panose="020B0604020202020204" pitchFamily="34" charset="0"/>
                <a:cs typeface="Arial" panose="020B0604020202020204" pitchFamily="34" charset="0"/>
              </a:rPr>
              <a:t>Indicación </a:t>
            </a:r>
            <a:r>
              <a:rPr lang="es-ES_tradnl" sz="1600" dirty="0" err="1">
                <a:latin typeface="Arial" panose="020B0604020202020204" pitchFamily="34" charset="0"/>
                <a:cs typeface="Arial" panose="020B0604020202020204" pitchFamily="34" charset="0"/>
              </a:rPr>
              <a:t>Terapeutica</a:t>
            </a:r>
            <a:r>
              <a:rPr lang="es-ES_tradnl" sz="1600" dirty="0">
                <a:latin typeface="Arial" panose="020B0604020202020204" pitchFamily="34" charset="0"/>
                <a:cs typeface="Arial" panose="020B0604020202020204" pitchFamily="34" charset="0"/>
              </a:rPr>
              <a:t>:</a:t>
            </a:r>
            <a:r>
              <a:rPr lang="es-ES_tradnl" sz="1600" i="1" dirty="0">
                <a:latin typeface="Arial" panose="020B0604020202020204" pitchFamily="34" charset="0"/>
                <a:cs typeface="Arial" panose="020B0604020202020204" pitchFamily="34" charset="0"/>
              </a:rPr>
              <a:t> </a:t>
            </a:r>
            <a:r>
              <a:rPr lang="es-ES_tradnl" sz="1600" dirty="0">
                <a:latin typeface="Arial" panose="020B0604020202020204" pitchFamily="34" charset="0"/>
                <a:cs typeface="Arial" panose="020B0604020202020204" pitchFamily="34" charset="0"/>
              </a:rPr>
              <a:t>“</a:t>
            </a:r>
            <a:r>
              <a:rPr lang="es-ES_tradnl" sz="1600" dirty="0" err="1">
                <a:latin typeface="Arial" panose="020B0604020202020204" pitchFamily="34" charset="0"/>
                <a:cs typeface="Arial" panose="020B0604020202020204" pitchFamily="34" charset="0"/>
              </a:rPr>
              <a:t>Farmadol</a:t>
            </a:r>
            <a:r>
              <a:rPr lang="es-ES_tradnl" sz="1600" dirty="0">
                <a:latin typeface="Arial" panose="020B0604020202020204" pitchFamily="34" charset="0"/>
                <a:cs typeface="Arial" panose="020B0604020202020204" pitchFamily="34" charset="0"/>
              </a:rPr>
              <a:t> Acción Rápida Contra el Dolor contra el Dolor</a:t>
            </a:r>
            <a:r>
              <a:rPr lang="es-ES_tradnl" sz="1600" i="1" dirty="0">
                <a:latin typeface="Arial" panose="020B0604020202020204" pitchFamily="34" charset="0"/>
                <a:cs typeface="Arial" panose="020B0604020202020204" pitchFamily="34" charset="0"/>
              </a:rPr>
              <a:t>”. </a:t>
            </a:r>
          </a:p>
          <a:p>
            <a:r>
              <a:rPr lang="es-PE" sz="1600" dirty="0">
                <a:latin typeface="Arial" panose="020B0604020202020204" pitchFamily="34" charset="0"/>
                <a:cs typeface="Arial" panose="020B0604020202020204" pitchFamily="34" charset="0"/>
              </a:rPr>
              <a:t>Sanción: 1 UIT</a:t>
            </a:r>
          </a:p>
        </p:txBody>
      </p:sp>
    </p:spTree>
    <p:extLst>
      <p:ext uri="{BB962C8B-B14F-4D97-AF65-F5344CB8AC3E}">
        <p14:creationId xmlns:p14="http://schemas.microsoft.com/office/powerpoint/2010/main" val="882994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916612" y="81833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CASO DIGEMID</a:t>
            </a:r>
          </a:p>
        </p:txBody>
      </p:sp>
      <p:sp>
        <p:nvSpPr>
          <p:cNvPr id="9" name="2 Rectángulo"/>
          <p:cNvSpPr/>
          <p:nvPr/>
        </p:nvSpPr>
        <p:spPr>
          <a:xfrm>
            <a:off x="916613" y="2006860"/>
            <a:ext cx="10200566" cy="2585323"/>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Aplicable a la publicidad de medicamentos de venta bajo receta médica, lo establecido en el segundo párrafo del artículo 39 de la </a:t>
            </a:r>
            <a:r>
              <a:rPr lang="es-ES_tradnl" dirty="0">
                <a:latin typeface="Arial" panose="020B0604020202020204" pitchFamily="34" charset="0"/>
                <a:cs typeface="Arial" panose="020B0604020202020204" pitchFamily="34" charset="0"/>
              </a:rPr>
              <a:t>Ley de los productos farmacéuticos, dispositivos médicos y productos sanitarios</a:t>
            </a:r>
            <a:r>
              <a:rPr lang="es-ES" dirty="0">
                <a:latin typeface="Arial" panose="020B0604020202020204" pitchFamily="34" charset="0"/>
                <a:cs typeface="Arial" panose="020B0604020202020204" pitchFamily="34" charset="0"/>
              </a:rPr>
              <a:t>, sobre el alcance de la publicidad de dichos medicamentos:</a:t>
            </a:r>
            <a:endParaRPr lang="es-PE" dirty="0">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 </a:t>
            </a:r>
          </a:p>
          <a:p>
            <a:pPr algn="just"/>
            <a:r>
              <a:rPr lang="es-PE" dirty="0">
                <a:latin typeface="Arial" panose="020B0604020202020204" pitchFamily="34" charset="0"/>
                <a:cs typeface="Arial" panose="020B0604020202020204" pitchFamily="34" charset="0"/>
              </a:rPr>
              <a:t>“</a:t>
            </a:r>
            <a:r>
              <a:rPr lang="es-PE" b="1" dirty="0">
                <a:latin typeface="Arial" panose="020B0604020202020204" pitchFamily="34" charset="0"/>
                <a:cs typeface="Arial" panose="020B0604020202020204" pitchFamily="34" charset="0"/>
              </a:rPr>
              <a:t>Artículo 39.- Del alcance de la promoción y publicidad"</a:t>
            </a:r>
            <a:endParaRPr lang="es-PE" dirty="0">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a:t>
            </a:r>
          </a:p>
          <a:p>
            <a:pPr algn="just"/>
            <a:r>
              <a:rPr lang="es-PE" dirty="0">
                <a:latin typeface="Arial" panose="020B0604020202020204" pitchFamily="34" charset="0"/>
                <a:cs typeface="Arial" panose="020B0604020202020204" pitchFamily="34" charset="0"/>
              </a:rPr>
              <a:t>La promoción y la publicidad de productos farmacéuticos y dispositivos médicos autorizados para venta bajo receta médica debe ser dirigida exclusivamente a los profesionales que los prescriben y dispensan; (…).”</a:t>
            </a:r>
          </a:p>
        </p:txBody>
      </p:sp>
    </p:spTree>
    <p:extLst>
      <p:ext uri="{BB962C8B-B14F-4D97-AF65-F5344CB8AC3E}">
        <p14:creationId xmlns:p14="http://schemas.microsoft.com/office/powerpoint/2010/main" val="4269576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916612" y="81833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CASO DIGEMID</a:t>
            </a:r>
          </a:p>
        </p:txBody>
      </p:sp>
      <p:pic>
        <p:nvPicPr>
          <p:cNvPr id="7" name="5 Imagen"/>
          <p:cNvPicPr/>
          <p:nvPr/>
        </p:nvPicPr>
        <p:blipFill>
          <a:blip r:embed="rId3"/>
          <a:stretch>
            <a:fillRect/>
          </a:stretch>
        </p:blipFill>
        <p:spPr>
          <a:xfrm>
            <a:off x="2436380" y="1280000"/>
            <a:ext cx="7708835" cy="5184575"/>
          </a:xfrm>
          <a:prstGeom prst="rect">
            <a:avLst/>
          </a:prstGeom>
        </p:spPr>
      </p:pic>
    </p:spTree>
    <p:extLst>
      <p:ext uri="{BB962C8B-B14F-4D97-AF65-F5344CB8AC3E}">
        <p14:creationId xmlns:p14="http://schemas.microsoft.com/office/powerpoint/2010/main" val="2587454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916612" y="81833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CASO DIGEMID</a:t>
            </a:r>
          </a:p>
        </p:txBody>
      </p:sp>
      <p:sp>
        <p:nvSpPr>
          <p:cNvPr id="8" name="2 Rectángulo"/>
          <p:cNvSpPr/>
          <p:nvPr/>
        </p:nvSpPr>
        <p:spPr>
          <a:xfrm>
            <a:off x="1863570" y="1511297"/>
            <a:ext cx="4013875" cy="4524315"/>
          </a:xfrm>
          <a:prstGeom prst="rect">
            <a:avLst/>
          </a:prstGeom>
        </p:spPr>
        <p:txBody>
          <a:bodyPr wrap="square">
            <a:spAutoFit/>
          </a:bodyPr>
          <a:lstStyle/>
          <a:p>
            <a:pPr algn="just"/>
            <a:r>
              <a:rPr lang="es-ES" dirty="0">
                <a:latin typeface="Arial" pitchFamily="34" charset="0"/>
                <a:cs typeface="Arial" pitchFamily="34" charset="0"/>
              </a:rPr>
              <a:t>El primer párrafo del artículo 39 de la Ley de los productos farmacéuticos, dispositivos médicos y productos sanitarios prescribe lo siguiente:</a:t>
            </a:r>
            <a:endParaRPr lang="es-PE" dirty="0">
              <a:latin typeface="Arial" pitchFamily="34" charset="0"/>
              <a:cs typeface="Arial" pitchFamily="34" charset="0"/>
            </a:endParaRPr>
          </a:p>
          <a:p>
            <a:pPr algn="just"/>
            <a:r>
              <a:rPr lang="es-PE" dirty="0">
                <a:latin typeface="Arial" pitchFamily="34" charset="0"/>
                <a:cs typeface="Arial" pitchFamily="34" charset="0"/>
              </a:rPr>
              <a:t> </a:t>
            </a:r>
          </a:p>
          <a:p>
            <a:pPr algn="just"/>
            <a:r>
              <a:rPr lang="es-PE" b="1" dirty="0">
                <a:latin typeface="Arial" pitchFamily="34" charset="0"/>
                <a:cs typeface="Arial" pitchFamily="34" charset="0"/>
              </a:rPr>
              <a:t>“Artículo 39.- Del alcance de la promoción y publicidad. </a:t>
            </a:r>
            <a:endParaRPr lang="es-PE" dirty="0">
              <a:latin typeface="Arial" pitchFamily="34" charset="0"/>
              <a:cs typeface="Arial" pitchFamily="34" charset="0"/>
            </a:endParaRPr>
          </a:p>
          <a:p>
            <a:pPr algn="just"/>
            <a:r>
              <a:rPr lang="es-ES" dirty="0">
                <a:latin typeface="Arial" pitchFamily="34" charset="0"/>
                <a:cs typeface="Arial" pitchFamily="34" charset="0"/>
              </a:rPr>
              <a:t>Solamente pueden ser objeto de publicidad a través de medios que se encuentren al alcance del público en general los productos farmacéuticos, dispositivos médicos y productos sanitarios que cuentan con registro sanitario del país y están autorizados para su venta sin receta médica. (…).”</a:t>
            </a:r>
            <a:endParaRPr lang="es-PE" dirty="0">
              <a:latin typeface="Arial" pitchFamily="34" charset="0"/>
              <a:cs typeface="Arial" pitchFamily="34" charset="0"/>
            </a:endParaRPr>
          </a:p>
        </p:txBody>
      </p:sp>
      <p:pic>
        <p:nvPicPr>
          <p:cNvPr id="9" name="Picture 4" descr="Descripción: DSC0964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4090" y="1696256"/>
            <a:ext cx="3672408" cy="4104456"/>
          </a:xfrm>
          <a:prstGeom prst="rect">
            <a:avLst/>
          </a:prstGeom>
          <a:noFill/>
          <a:ln>
            <a:noFill/>
          </a:ln>
        </p:spPr>
      </p:pic>
    </p:spTree>
    <p:extLst>
      <p:ext uri="{BB962C8B-B14F-4D97-AF65-F5344CB8AC3E}">
        <p14:creationId xmlns:p14="http://schemas.microsoft.com/office/powerpoint/2010/main" val="243921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916612" y="81833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CASO DIGEMID</a:t>
            </a:r>
          </a:p>
        </p:txBody>
      </p:sp>
      <p:sp>
        <p:nvSpPr>
          <p:cNvPr id="7" name="5 Rectángulo"/>
          <p:cNvSpPr/>
          <p:nvPr/>
        </p:nvSpPr>
        <p:spPr>
          <a:xfrm>
            <a:off x="1046747" y="1634408"/>
            <a:ext cx="10359190" cy="4278094"/>
          </a:xfrm>
          <a:prstGeom prst="rect">
            <a:avLst/>
          </a:prstGeom>
        </p:spPr>
        <p:txBody>
          <a:bodyPr wrap="square">
            <a:spAutoFit/>
          </a:bodyPr>
          <a:lstStyle/>
          <a:p>
            <a:pPr algn="just"/>
            <a:r>
              <a:rPr lang="es-PE" sz="1600" dirty="0">
                <a:latin typeface="Arial" panose="020B0604020202020204" pitchFamily="34" charset="0"/>
                <a:cs typeface="Arial" panose="020B0604020202020204" pitchFamily="34" charset="0"/>
              </a:rPr>
              <a:t>E</a:t>
            </a:r>
            <a:r>
              <a:rPr lang="x-none" sz="1600" dirty="0">
                <a:latin typeface="Arial" panose="020B0604020202020204" pitchFamily="34" charset="0"/>
                <a:cs typeface="Arial" panose="020B0604020202020204" pitchFamily="34" charset="0"/>
              </a:rPr>
              <a:t>l</a:t>
            </a:r>
            <a:r>
              <a:rPr lang="es-PE" sz="1600" dirty="0">
                <a:latin typeface="Arial" panose="020B0604020202020204" pitchFamily="34" charset="0"/>
                <a:cs typeface="Arial" panose="020B0604020202020204" pitchFamily="34" charset="0"/>
              </a:rPr>
              <a:t> primer, tercer y cuarto párrafo del</a:t>
            </a:r>
            <a:r>
              <a:rPr lang="x-none" sz="1600" dirty="0">
                <a:latin typeface="Arial" panose="020B0604020202020204" pitchFamily="34" charset="0"/>
                <a:cs typeface="Arial" panose="020B0604020202020204" pitchFamily="34" charset="0"/>
              </a:rPr>
              <a:t> artículo 194 del Reglamento para el registro, control y vigilancia sanitaria de productos farmacéuticos, dispositivos médicos y productos sanitarios, modificado por el Decreto Supremo N° 001-2012-SA, indica</a:t>
            </a:r>
            <a:r>
              <a:rPr lang="es-PE" sz="1600" dirty="0">
                <a:latin typeface="Arial" panose="020B0604020202020204" pitchFamily="34" charset="0"/>
                <a:cs typeface="Arial" panose="020B0604020202020204" pitchFamily="34" charset="0"/>
              </a:rPr>
              <a:t>n</a:t>
            </a:r>
            <a:r>
              <a:rPr lang="x-none" sz="1600" dirty="0">
                <a:latin typeface="Arial" panose="020B0604020202020204" pitchFamily="34" charset="0"/>
                <a:cs typeface="Arial" panose="020B0604020202020204" pitchFamily="34" charset="0"/>
              </a:rPr>
              <a:t> lo siguiente:</a:t>
            </a:r>
            <a:endParaRPr lang="es-PE" sz="1600" dirty="0">
              <a:latin typeface="Arial" panose="020B0604020202020204" pitchFamily="34" charset="0"/>
              <a:cs typeface="Arial" panose="020B0604020202020204" pitchFamily="34" charset="0"/>
            </a:endParaRPr>
          </a:p>
          <a:p>
            <a:pPr algn="just"/>
            <a:r>
              <a:rPr lang="es-PE" sz="1600" dirty="0">
                <a:latin typeface="Arial" panose="020B0604020202020204" pitchFamily="34" charset="0"/>
                <a:cs typeface="Arial" panose="020B0604020202020204" pitchFamily="34" charset="0"/>
              </a:rPr>
              <a:t> </a:t>
            </a:r>
          </a:p>
          <a:p>
            <a:pPr algn="just"/>
            <a:r>
              <a:rPr lang="x-none" sz="1600" b="1" dirty="0">
                <a:latin typeface="Arial" panose="020B0604020202020204" pitchFamily="34" charset="0"/>
                <a:cs typeface="Arial" panose="020B0604020202020204" pitchFamily="34" charset="0"/>
              </a:rPr>
              <a:t>“Artículo 194.- De la información</a:t>
            </a:r>
            <a:endParaRPr lang="es-PE" sz="1600" dirty="0">
              <a:latin typeface="Arial" panose="020B0604020202020204" pitchFamily="34" charset="0"/>
              <a:cs typeface="Arial" panose="020B0604020202020204" pitchFamily="34" charset="0"/>
            </a:endParaRPr>
          </a:p>
          <a:p>
            <a:pPr algn="just"/>
            <a:r>
              <a:rPr lang="es-PE" sz="1600" dirty="0">
                <a:latin typeface="Arial" panose="020B0604020202020204" pitchFamily="34" charset="0"/>
                <a:cs typeface="Arial" panose="020B0604020202020204" pitchFamily="34" charset="0"/>
              </a:rPr>
              <a:t>La publicidad de productos farmacéuticos, dispositivos médicos y productos sanitarios que se difunden en medios de comunicación impresos, deben consignar la información técnica que corresponda en forma visible y legible, ajustándose proporcionalmente al tamaño del anuncio. Se sugiere como mínimo un tamaño de letra de ocho (08) puntos.</a:t>
            </a:r>
          </a:p>
          <a:p>
            <a:pPr algn="just"/>
            <a:r>
              <a:rPr lang="es-PE" sz="1600" dirty="0">
                <a:latin typeface="Arial" panose="020B0604020202020204" pitchFamily="34" charset="0"/>
                <a:cs typeface="Arial" panose="020B0604020202020204" pitchFamily="34" charset="0"/>
              </a:rPr>
              <a:t> 	(…)</a:t>
            </a:r>
          </a:p>
          <a:p>
            <a:pPr algn="just"/>
            <a:r>
              <a:rPr lang="es-PE" sz="1600" dirty="0">
                <a:latin typeface="Arial" panose="020B0604020202020204" pitchFamily="34" charset="0"/>
                <a:cs typeface="Arial" panose="020B0604020202020204" pitchFamily="34" charset="0"/>
              </a:rPr>
              <a:t>La publicidad en medios audiovisuales debe consignar la información de las principales precauciones y advertencias del producto o dispositivo, en forma clara, legible, y con un tamaño de letra que sea perceptible por el público televidente. (…)</a:t>
            </a:r>
          </a:p>
          <a:p>
            <a:pPr algn="just"/>
            <a:r>
              <a:rPr lang="es-PE" sz="1600" dirty="0">
                <a:latin typeface="Arial" panose="020B0604020202020204" pitchFamily="34" charset="0"/>
                <a:cs typeface="Arial" panose="020B0604020202020204" pitchFamily="34" charset="0"/>
              </a:rPr>
              <a:t> </a:t>
            </a:r>
          </a:p>
          <a:p>
            <a:pPr algn="just"/>
            <a:r>
              <a:rPr lang="es-PE" sz="1600" dirty="0">
                <a:latin typeface="Arial" panose="020B0604020202020204" pitchFamily="34" charset="0"/>
                <a:cs typeface="Arial" panose="020B0604020202020204" pitchFamily="34" charset="0"/>
              </a:rPr>
              <a:t>La publicidad en Internet de los productos farmacéuticos, dispositivos médicos y productos sanitarios autorizados para venta sin receta médica, se sujetan a lo establecido para medios audiovisuales e impresos. (…)”.</a:t>
            </a:r>
          </a:p>
        </p:txBody>
      </p:sp>
    </p:spTree>
    <p:extLst>
      <p:ext uri="{BB962C8B-B14F-4D97-AF65-F5344CB8AC3E}">
        <p14:creationId xmlns:p14="http://schemas.microsoft.com/office/powerpoint/2010/main" val="3462386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916612" y="818335"/>
            <a:ext cx="11275388" cy="830997"/>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LEY QUE REGULA LA COMERCIALIZACIÓN, CONSUMO Y PUBLICIDAD DE BEBIDAS ALCOHÓLICAS</a:t>
            </a:r>
          </a:p>
        </p:txBody>
      </p:sp>
      <p:sp>
        <p:nvSpPr>
          <p:cNvPr id="8" name="Rectangle 1"/>
          <p:cNvSpPr>
            <a:spLocks noChangeArrowheads="1"/>
          </p:cNvSpPr>
          <p:nvPr/>
        </p:nvSpPr>
        <p:spPr bwMode="auto">
          <a:xfrm>
            <a:off x="385010" y="1455366"/>
            <a:ext cx="1151823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4492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endPar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endParaRPr lang="es-ES" altLang="es-PE" sz="1200" dirty="0">
              <a:ea typeface="Calibri" panose="020F0502020204030204" pitchFamily="34" charset="0"/>
              <a:cs typeface="Arial" panose="020B0604020202020204" pitchFamily="34" charset="0"/>
            </a:endParaRPr>
          </a:p>
          <a:p>
            <a:pPr lvl="0" algn="just"/>
            <a:r>
              <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El numeral 1 del artículo 8 de la Ley</a:t>
            </a:r>
            <a:r>
              <a:rPr lang="es-ES" sz="1200" dirty="0">
                <a:cs typeface="Arial" panose="020B0604020202020204" pitchFamily="34" charset="0"/>
              </a:rPr>
              <a:t> Nº 28681 </a:t>
            </a:r>
            <a:r>
              <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que regula la Comercialización, Consumo y Publicidad de Bebidas Alcohólicas señala lo siguiente:</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endParaRPr kumimoji="0" lang="es-PE" altLang="es-PE" sz="1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r>
              <a:rPr kumimoji="0" lang="es-ES" altLang="es-PE"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“Artículo 8.- De los anuncios publicitarios</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endParaRPr kumimoji="0" lang="es-PE" altLang="es-PE" sz="1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r>
              <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Sin perjuicio de lo dispuesto en la normativa general sobre publicidad, la publicidad de toda bebida alcohólica deberá sujetarse a las siguientes restricciones:</a:t>
            </a:r>
            <a:endParaRPr kumimoji="0" lang="es-PE" altLang="es-PE" sz="1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449263" algn="l"/>
              </a:tabLst>
            </a:pPr>
            <a:r>
              <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Los anuncios escritos deberán consignar, en caracteres legibles y en un espacio no menor del 10% del área total del anuncio, la frase a que se hace referencia en el artículo 7 de la presente Ley.</a:t>
            </a:r>
            <a:endParaRPr kumimoji="0" lang="es-PE" altLang="es-PE" sz="1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r>
              <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r>
              <a:rPr kumimoji="0" lang="es-ES" altLang="es-PE"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r>
              <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endParaRPr kumimoji="0" lang="es-PE" altLang="es-PE" sz="1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r>
              <a:rPr kumimoji="0" lang="es-ES" altLang="es-PE"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La frase a que se hace referencia en el artículo 7 de la Ley que regula la Comercialización, Consumo y Publicidad de Bebidas Alcohólicas es la siguiente: </a:t>
            </a:r>
            <a:r>
              <a:rPr kumimoji="0" lang="es-ES" altLang="es-PE" sz="1200" b="0" i="1" u="none" strike="noStrike" cap="none" normalizeH="0" baseline="0" dirty="0">
                <a:ln>
                  <a:noFill/>
                </a:ln>
                <a:solidFill>
                  <a:schemeClr val="tx1"/>
                </a:solidFill>
                <a:effectLst/>
                <a:ea typeface="Calibri" panose="020F0502020204030204" pitchFamily="34" charset="0"/>
                <a:cs typeface="Arial" panose="020B0604020202020204" pitchFamily="34" charset="0"/>
              </a:rPr>
              <a:t>“TOMAR BEBIDAS ALCOHÓLICAS EN EXCESO ES DANIÑO”. </a:t>
            </a:r>
            <a:endParaRPr kumimoji="0" lang="es-ES" altLang="es-PE" sz="1200" b="0" i="1"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449263" algn="l"/>
              </a:tabLst>
            </a:pPr>
            <a:endParaRPr kumimoji="0" lang="es-ES" altLang="es-PE" sz="1200" b="0" i="0" u="none" strike="noStrike" cap="none" normalizeH="0" baseline="0" dirty="0">
              <a:ln>
                <a:noFill/>
              </a:ln>
              <a:solidFill>
                <a:schemeClr val="tx1"/>
              </a:solidFill>
              <a:effectLst/>
            </a:endParaRPr>
          </a:p>
        </p:txBody>
      </p:sp>
      <p:pic>
        <p:nvPicPr>
          <p:cNvPr id="9" name="Imagen 8"/>
          <p:cNvPicPr>
            <a:picLocks noChangeAspect="1"/>
          </p:cNvPicPr>
          <p:nvPr/>
        </p:nvPicPr>
        <p:blipFill>
          <a:blip r:embed="rId3"/>
          <a:stretch>
            <a:fillRect/>
          </a:stretch>
        </p:blipFill>
        <p:spPr>
          <a:xfrm>
            <a:off x="3480124" y="4288833"/>
            <a:ext cx="2442168" cy="2376264"/>
          </a:xfrm>
          <a:prstGeom prst="rect">
            <a:avLst/>
          </a:prstGeom>
        </p:spPr>
      </p:pic>
      <p:pic>
        <p:nvPicPr>
          <p:cNvPr id="10" name="Imagen 9"/>
          <p:cNvPicPr>
            <a:picLocks noChangeAspect="1"/>
          </p:cNvPicPr>
          <p:nvPr/>
        </p:nvPicPr>
        <p:blipFill>
          <a:blip r:embed="rId4"/>
          <a:stretch>
            <a:fillRect/>
          </a:stretch>
        </p:blipFill>
        <p:spPr>
          <a:xfrm>
            <a:off x="6936577" y="4288833"/>
            <a:ext cx="2274863" cy="2376264"/>
          </a:xfrm>
          <a:prstGeom prst="rect">
            <a:avLst/>
          </a:prstGeom>
        </p:spPr>
      </p:pic>
    </p:spTree>
    <p:extLst>
      <p:ext uri="{BB962C8B-B14F-4D97-AF65-F5344CB8AC3E}">
        <p14:creationId xmlns:p14="http://schemas.microsoft.com/office/powerpoint/2010/main" val="1614902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916612" y="81833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CÓDIGO DE PROTECCIÓN Y DEFENSA DEL CONSUMIDOR</a:t>
            </a:r>
          </a:p>
        </p:txBody>
      </p:sp>
      <p:sp>
        <p:nvSpPr>
          <p:cNvPr id="11" name="CuadroTexto 10"/>
          <p:cNvSpPr txBox="1"/>
          <p:nvPr/>
        </p:nvSpPr>
        <p:spPr>
          <a:xfrm>
            <a:off x="1638981" y="1649796"/>
            <a:ext cx="8613592" cy="4524315"/>
          </a:xfrm>
          <a:prstGeom prst="rect">
            <a:avLst/>
          </a:prstGeom>
          <a:noFill/>
        </p:spPr>
        <p:txBody>
          <a:bodyPr wrap="square" rtlCol="0">
            <a:spAutoFit/>
          </a:bodyPr>
          <a:lstStyle/>
          <a:p>
            <a:endParaRPr lang="es-PE" dirty="0"/>
          </a:p>
          <a:p>
            <a:r>
              <a:rPr lang="es-PE" dirty="0"/>
              <a:t>				</a:t>
            </a:r>
            <a:r>
              <a:rPr lang="es-PE" b="1" dirty="0">
                <a:latin typeface="Arial" panose="020B0604020202020204" pitchFamily="34" charset="0"/>
                <a:cs typeface="Arial" panose="020B0604020202020204" pitchFamily="34" charset="0"/>
              </a:rPr>
              <a:t>PROMOCIONES</a:t>
            </a:r>
          </a:p>
          <a:p>
            <a:endParaRPr lang="es-PE" b="1" dirty="0">
              <a:latin typeface="Arial" panose="020B0604020202020204" pitchFamily="34" charset="0"/>
              <a:cs typeface="Arial" panose="020B0604020202020204" pitchFamily="34" charset="0"/>
            </a:endParaRPr>
          </a:p>
          <a:p>
            <a:pPr algn="just"/>
            <a:endParaRPr lang="es-PE" dirty="0">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En ese contexto, es aplicable el numeral 14.2 del artículo 14 del Código de Protección y Defensa del Consumidor, que dispone lo siguiente:</a:t>
            </a:r>
          </a:p>
          <a:p>
            <a:pPr algn="just"/>
            <a:r>
              <a:rPr lang="es-PE" dirty="0">
                <a:latin typeface="Arial" panose="020B0604020202020204" pitchFamily="34" charset="0"/>
                <a:cs typeface="Arial" panose="020B0604020202020204" pitchFamily="34" charset="0"/>
              </a:rPr>
              <a:t> </a:t>
            </a:r>
          </a:p>
          <a:p>
            <a:pPr algn="just"/>
            <a:r>
              <a:rPr lang="es-PE" dirty="0">
                <a:latin typeface="Arial" panose="020B0604020202020204" pitchFamily="34" charset="0"/>
                <a:cs typeface="Arial" panose="020B0604020202020204" pitchFamily="34" charset="0"/>
              </a:rPr>
              <a:t>“</a:t>
            </a:r>
            <a:r>
              <a:rPr lang="es-PE" b="1" dirty="0">
                <a:latin typeface="Arial" panose="020B0604020202020204" pitchFamily="34" charset="0"/>
                <a:cs typeface="Arial" panose="020B0604020202020204" pitchFamily="34" charset="0"/>
              </a:rPr>
              <a:t>Artículo 14.- Publicidad de promociones.-</a:t>
            </a:r>
            <a:endParaRPr lang="es-PE" dirty="0">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a:t>
            </a:r>
          </a:p>
          <a:p>
            <a:pPr algn="just"/>
            <a:r>
              <a:rPr lang="es-PE" dirty="0">
                <a:latin typeface="Arial" panose="020B0604020202020204" pitchFamily="34" charset="0"/>
                <a:cs typeface="Arial" panose="020B0604020202020204" pitchFamily="34" charset="0"/>
              </a:rPr>
              <a:t>14.2.	Cuando existan condiciones y restricciones de acceso a las promociones de ventas, éstas deben ser informadas en forma clara, destacada y de manera que sea fácilmente advertible por el consumidor en cada uno de los anuncios que las publiciten o en una fuente de información distinta, siempre que en cada uno de los anuncios se informe clara y expresamente sobre la existencia de dichas restricciones, así como de las referencias de localización de dicha fuente de información.</a:t>
            </a:r>
            <a:endParaRPr lang="es-P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070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916612" y="81833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TELEFÓNICA DEL PERÚ</a:t>
            </a:r>
          </a:p>
        </p:txBody>
      </p:sp>
      <p:pic>
        <p:nvPicPr>
          <p:cNvPr id="7" name="Imagen 6"/>
          <p:cNvPicPr/>
          <p:nvPr/>
        </p:nvPicPr>
        <p:blipFill rotWithShape="1">
          <a:blip r:embed="rId3" cstate="print">
            <a:extLst>
              <a:ext uri="{28A0092B-C50C-407E-A947-70E740481C1C}">
                <a14:useLocalDpi xmlns:a14="http://schemas.microsoft.com/office/drawing/2010/main" val="0"/>
              </a:ext>
            </a:extLst>
          </a:blip>
          <a:srcRect t="2843" b="8661"/>
          <a:stretch/>
        </p:blipFill>
        <p:spPr bwMode="auto">
          <a:xfrm>
            <a:off x="738804" y="2987405"/>
            <a:ext cx="2696370" cy="1663177"/>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4"/>
          <a:stretch>
            <a:fillRect/>
          </a:stretch>
        </p:blipFill>
        <p:spPr>
          <a:xfrm>
            <a:off x="740508" y="1280000"/>
            <a:ext cx="2694666" cy="1560836"/>
          </a:xfrm>
          <a:prstGeom prst="rect">
            <a:avLst/>
          </a:prstGeom>
        </p:spPr>
      </p:pic>
      <p:pic>
        <p:nvPicPr>
          <p:cNvPr id="9" name="Imagen 8"/>
          <p:cNvPicPr/>
          <p:nvPr/>
        </p:nvPicPr>
        <p:blipFill rotWithShape="1">
          <a:blip r:embed="rId5" cstate="print">
            <a:extLst>
              <a:ext uri="{28A0092B-C50C-407E-A947-70E740481C1C}">
                <a14:useLocalDpi xmlns:a14="http://schemas.microsoft.com/office/drawing/2010/main" val="0"/>
              </a:ext>
            </a:extLst>
          </a:blip>
          <a:srcRect t="2843" b="8839"/>
          <a:stretch/>
        </p:blipFill>
        <p:spPr bwMode="auto">
          <a:xfrm>
            <a:off x="757616" y="4797151"/>
            <a:ext cx="2658745" cy="1903863"/>
          </a:xfrm>
          <a:prstGeom prst="rect">
            <a:avLst/>
          </a:prstGeom>
          <a:ln>
            <a:noFill/>
          </a:ln>
          <a:extLst>
            <a:ext uri="{53640926-AAD7-44D8-BBD7-CCE9431645EC}">
              <a14:shadowObscured xmlns:a14="http://schemas.microsoft.com/office/drawing/2010/main"/>
            </a:ext>
          </a:extLst>
        </p:spPr>
      </p:pic>
      <p:sp>
        <p:nvSpPr>
          <p:cNvPr id="10" name="CuadroTexto 9"/>
          <p:cNvSpPr txBox="1"/>
          <p:nvPr/>
        </p:nvSpPr>
        <p:spPr>
          <a:xfrm>
            <a:off x="4701208" y="1118040"/>
            <a:ext cx="5517362" cy="2031325"/>
          </a:xfrm>
          <a:prstGeom prst="rect">
            <a:avLst/>
          </a:prstGeom>
          <a:noFill/>
        </p:spPr>
        <p:txBody>
          <a:bodyPr wrap="square" rtlCol="0">
            <a:spAutoFit/>
          </a:bodyPr>
          <a:lstStyle/>
          <a:p>
            <a:pPr algn="just"/>
            <a:r>
              <a:rPr lang="es-PE" sz="1400" dirty="0">
                <a:latin typeface="Arial" panose="020B0604020202020204" pitchFamily="34" charset="0"/>
                <a:cs typeface="Arial" panose="020B0604020202020204" pitchFamily="34" charset="0"/>
              </a:rPr>
              <a:t>El anuncio inicia con las imágenes de una mano sosteniendo un iPhone 6 de color blanco. El locutor en </a:t>
            </a:r>
            <a:r>
              <a:rPr lang="es-PE" sz="1400" i="1" dirty="0">
                <a:latin typeface="Arial" panose="020B0604020202020204" pitchFamily="34" charset="0"/>
                <a:cs typeface="Arial" panose="020B0604020202020204" pitchFamily="34" charset="0"/>
              </a:rPr>
              <a:t>off </a:t>
            </a:r>
            <a:r>
              <a:rPr lang="es-PE" sz="1400" dirty="0">
                <a:latin typeface="Arial" panose="020B0604020202020204" pitchFamily="34" charset="0"/>
                <a:cs typeface="Arial" panose="020B0604020202020204" pitchFamily="34" charset="0"/>
              </a:rPr>
              <a:t>señala: </a:t>
            </a:r>
            <a:r>
              <a:rPr lang="es-PE" sz="1400" i="1" dirty="0">
                <a:latin typeface="Arial" panose="020B0604020202020204" pitchFamily="34" charset="0"/>
                <a:cs typeface="Arial" panose="020B0604020202020204" pitchFamily="34" charset="0"/>
              </a:rPr>
              <a:t>“La oportunidad que estabas esperando en Movistar”.</a:t>
            </a:r>
            <a:r>
              <a:rPr lang="es-PE" sz="1400" dirty="0">
                <a:latin typeface="Arial" panose="020B0604020202020204" pitchFamily="34" charset="0"/>
                <a:cs typeface="Arial" panose="020B0604020202020204" pitchFamily="34" charset="0"/>
              </a:rPr>
              <a:t> Seguidamente, se muestra en pantalla la frase </a:t>
            </a:r>
            <a:r>
              <a:rPr lang="es-PE" sz="1400" i="1" dirty="0">
                <a:latin typeface="Arial" panose="020B0604020202020204" pitchFamily="34" charset="0"/>
                <a:cs typeface="Arial" panose="020B0604020202020204" pitchFamily="34" charset="0"/>
              </a:rPr>
              <a:t>“iPhone 6 GRATIS</a:t>
            </a:r>
            <a:r>
              <a:rPr lang="es-PE" sz="1400" dirty="0">
                <a:latin typeface="Arial" panose="020B0604020202020204" pitchFamily="34" charset="0"/>
                <a:cs typeface="Arial" panose="020B0604020202020204" pitchFamily="34" charset="0"/>
              </a:rPr>
              <a:t>”, mientras que se escucha la voz del locutor en </a:t>
            </a:r>
            <a:r>
              <a:rPr lang="es-PE" sz="1400" i="1" dirty="0">
                <a:latin typeface="Arial" panose="020B0604020202020204" pitchFamily="34" charset="0"/>
                <a:cs typeface="Arial" panose="020B0604020202020204" pitchFamily="34" charset="0"/>
              </a:rPr>
              <a:t>off </a:t>
            </a:r>
            <a:r>
              <a:rPr lang="es-PE" sz="1400" dirty="0">
                <a:latin typeface="Arial" panose="020B0604020202020204" pitchFamily="34" charset="0"/>
                <a:cs typeface="Arial" panose="020B0604020202020204" pitchFamily="34" charset="0"/>
              </a:rPr>
              <a:t>indicando: </a:t>
            </a:r>
            <a:r>
              <a:rPr lang="es-PE" sz="1400" i="1" dirty="0">
                <a:latin typeface="Arial" panose="020B0604020202020204" pitchFamily="34" charset="0"/>
                <a:cs typeface="Arial" panose="020B0604020202020204" pitchFamily="34" charset="0"/>
              </a:rPr>
              <a:t>“Llévate el iPhone 6 gratis a cambio de tu iPhone 5</a:t>
            </a:r>
            <a:r>
              <a:rPr lang="es-PE" sz="1400" dirty="0">
                <a:latin typeface="Arial" panose="020B0604020202020204" pitchFamily="34" charset="0"/>
                <a:cs typeface="Arial" panose="020B0604020202020204" pitchFamily="34" charset="0"/>
              </a:rPr>
              <a:t>. A continuación, a la imagen anterior se suma la frase </a:t>
            </a:r>
            <a:r>
              <a:rPr lang="es-PE" sz="1400" i="1" dirty="0">
                <a:latin typeface="Arial" panose="020B0604020202020204" pitchFamily="34" charset="0"/>
                <a:cs typeface="Arial" panose="020B0604020202020204" pitchFamily="34" charset="0"/>
              </a:rPr>
              <a:t>“En Plan Vuela de S/. 139.90”. </a:t>
            </a:r>
            <a:r>
              <a:rPr lang="es-PE" sz="1400" dirty="0">
                <a:latin typeface="Arial" panose="020B0604020202020204" pitchFamily="34" charset="0"/>
                <a:cs typeface="Arial" panose="020B0604020202020204" pitchFamily="34" charset="0"/>
              </a:rPr>
              <a:t>Finalmente, el locutor en </a:t>
            </a:r>
            <a:r>
              <a:rPr lang="es-PE" sz="1400" i="1" dirty="0">
                <a:latin typeface="Arial" panose="020B0604020202020204" pitchFamily="34" charset="0"/>
                <a:cs typeface="Arial" panose="020B0604020202020204" pitchFamily="34" charset="0"/>
              </a:rPr>
              <a:t>off</a:t>
            </a:r>
            <a:r>
              <a:rPr lang="es-PE" sz="1400" dirty="0">
                <a:latin typeface="Arial" panose="020B0604020202020204" pitchFamily="34" charset="0"/>
                <a:cs typeface="Arial" panose="020B0604020202020204" pitchFamily="34" charset="0"/>
              </a:rPr>
              <a:t> dice: </a:t>
            </a:r>
            <a:r>
              <a:rPr lang="es-PE" sz="1400" i="1" dirty="0">
                <a:latin typeface="Arial" panose="020B0604020202020204" pitchFamily="34" charset="0"/>
                <a:cs typeface="Arial" panose="020B0604020202020204" pitchFamily="34" charset="0"/>
              </a:rPr>
              <a:t>“Quiero más elijo Movistar”, </a:t>
            </a:r>
            <a:r>
              <a:rPr lang="es-PE" sz="1400" dirty="0">
                <a:latin typeface="Arial" panose="020B0604020202020204" pitchFamily="34" charset="0"/>
                <a:cs typeface="Arial" panose="020B0604020202020204" pitchFamily="34" charset="0"/>
              </a:rPr>
              <a:t>mientras que en el fondo de la pantalla aparece el logotipo de Movistar, seguido del de Apple</a:t>
            </a:r>
            <a:r>
              <a:rPr lang="es-PE" sz="1400" i="1" dirty="0">
                <a:latin typeface="Arial" panose="020B0604020202020204" pitchFamily="34" charset="0"/>
                <a:cs typeface="Arial" panose="020B0604020202020204" pitchFamily="34" charset="0"/>
              </a:rPr>
              <a:t>.</a:t>
            </a:r>
            <a:endParaRPr lang="es-PE" dirty="0">
              <a:latin typeface="Arial" panose="020B0604020202020204" pitchFamily="34" charset="0"/>
              <a:cs typeface="Arial" panose="020B0604020202020204" pitchFamily="34" charset="0"/>
            </a:endParaRPr>
          </a:p>
        </p:txBody>
      </p:sp>
      <p:sp>
        <p:nvSpPr>
          <p:cNvPr id="12" name="CuadroTexto 11"/>
          <p:cNvSpPr txBox="1"/>
          <p:nvPr/>
        </p:nvSpPr>
        <p:spPr>
          <a:xfrm>
            <a:off x="4701208" y="3318570"/>
            <a:ext cx="5498550" cy="3785652"/>
          </a:xfrm>
          <a:prstGeom prst="rect">
            <a:avLst/>
          </a:prstGeom>
          <a:noFill/>
        </p:spPr>
        <p:txBody>
          <a:bodyPr wrap="square" rtlCol="0">
            <a:spAutoFit/>
          </a:bodyPr>
          <a:lstStyle/>
          <a:p>
            <a:pPr algn="just"/>
            <a:r>
              <a:rPr lang="es-PE" sz="1600" dirty="0">
                <a:latin typeface="Arial" panose="020B0604020202020204" pitchFamily="34" charset="0"/>
                <a:cs typeface="Arial" panose="020B0604020202020204" pitchFamily="34" charset="0"/>
              </a:rPr>
              <a:t>Condiciones y restricciones: “Solo renovación o portabilidad </a:t>
            </a:r>
            <a:r>
              <a:rPr lang="es-PE" sz="1600" dirty="0" err="1">
                <a:latin typeface="Arial" panose="020B0604020202020204" pitchFamily="34" charset="0"/>
                <a:cs typeface="Arial" panose="020B0604020202020204" pitchFamily="34" charset="0"/>
              </a:rPr>
              <a:t>Postpago</a:t>
            </a:r>
            <a:r>
              <a:rPr lang="es-PE" sz="1600" dirty="0">
                <a:latin typeface="Arial" panose="020B0604020202020204" pitchFamily="34" charset="0"/>
                <a:cs typeface="Arial" panose="020B0604020202020204" pitchFamily="34" charset="0"/>
              </a:rPr>
              <a:t> residenciales y RUC 10 (…)”, “Con acuerdo a 18 meses”, “Solo en principales tiendas Movistar de Lima, Arequipa, Trujillo, Piura, Chiclayo y Cusco” y “Restricciones en </a:t>
            </a:r>
            <a:r>
              <a:rPr lang="es-PE" sz="1600" u="sng" dirty="0">
                <a:latin typeface="Arial" panose="020B0604020202020204" pitchFamily="34" charset="0"/>
                <a:cs typeface="Arial" panose="020B0604020202020204" pitchFamily="34" charset="0"/>
                <a:hlinkClick r:id="rId6"/>
              </a:rPr>
              <a:t>www.movistar.com.pe/iphone6</a:t>
            </a:r>
            <a:r>
              <a:rPr lang="es-PE" sz="1600" dirty="0">
                <a:latin typeface="Arial" panose="020B0604020202020204" pitchFamily="34" charset="0"/>
                <a:cs typeface="Arial" panose="020B0604020202020204" pitchFamily="34" charset="0"/>
              </a:rPr>
              <a:t>”. </a:t>
            </a:r>
          </a:p>
          <a:p>
            <a:pPr algn="just"/>
            <a:endParaRPr lang="es-PE" sz="1600" dirty="0">
              <a:latin typeface="Arial" panose="020B0604020202020204" pitchFamily="34" charset="0"/>
              <a:cs typeface="Arial" panose="020B0604020202020204" pitchFamily="34" charset="0"/>
            </a:endParaRPr>
          </a:p>
          <a:p>
            <a:pPr algn="just"/>
            <a:endParaRPr lang="es-PE" sz="1600" dirty="0">
              <a:latin typeface="Arial" panose="020B0604020202020204" pitchFamily="34" charset="0"/>
              <a:cs typeface="Arial" panose="020B0604020202020204" pitchFamily="34" charset="0"/>
            </a:endParaRPr>
          </a:p>
          <a:p>
            <a:pPr algn="just"/>
            <a:r>
              <a:rPr lang="es-PE" sz="1600" dirty="0">
                <a:latin typeface="Arial" panose="020B0604020202020204" pitchFamily="34" charset="0"/>
                <a:cs typeface="Arial" panose="020B0604020202020204" pitchFamily="34" charset="0"/>
              </a:rPr>
              <a:t>Sin embargo, dicha información </a:t>
            </a:r>
            <a:r>
              <a:rPr lang="es-ES" sz="1600" dirty="0">
                <a:latin typeface="Arial" panose="020B0604020202020204" pitchFamily="34" charset="0"/>
                <a:cs typeface="Arial" panose="020B0604020202020204" pitchFamily="34" charset="0"/>
              </a:rPr>
              <a:t>no habría sido puesta en conocimiento de los consumidores en forma clara, destacada y de manera que sea fácilmente advertible, </a:t>
            </a:r>
            <a:r>
              <a:rPr lang="es-PE" sz="1600" dirty="0">
                <a:latin typeface="Arial" panose="020B0604020202020204" pitchFamily="34" charset="0"/>
                <a:cs typeface="Arial" panose="020B0604020202020204" pitchFamily="34" charset="0"/>
              </a:rPr>
              <a:t>en la medida que</a:t>
            </a:r>
            <a:r>
              <a:rPr lang="es-ES" sz="1600" dirty="0">
                <a:latin typeface="Arial" panose="020B0604020202020204" pitchFamily="34" charset="0"/>
                <a:cs typeface="Arial" panose="020B0604020202020204" pitchFamily="34" charset="0"/>
              </a:rPr>
              <a:t> habría sido transmitida a una velocidad que imposibilitaba su lectura.</a:t>
            </a:r>
          </a:p>
          <a:p>
            <a:pPr algn="just"/>
            <a:endParaRPr lang="es-ES" sz="1600" dirty="0"/>
          </a:p>
          <a:p>
            <a:pPr algn="just"/>
            <a:endParaRPr lang="es-PE" sz="1600" dirty="0"/>
          </a:p>
        </p:txBody>
      </p:sp>
    </p:spTree>
    <p:extLst>
      <p:ext uri="{BB962C8B-B14F-4D97-AF65-F5344CB8AC3E}">
        <p14:creationId xmlns:p14="http://schemas.microsoft.com/office/powerpoint/2010/main" val="1974732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1173286" y="65637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NESTLÉ PERÚ S.A. Y CONCOSUD RETAIL PERÚ S.A.</a:t>
            </a:r>
          </a:p>
        </p:txBody>
      </p:sp>
      <p:sp>
        <p:nvSpPr>
          <p:cNvPr id="11" name="CuadroTexto 10"/>
          <p:cNvSpPr txBox="1"/>
          <p:nvPr/>
        </p:nvSpPr>
        <p:spPr>
          <a:xfrm>
            <a:off x="3971460" y="1446424"/>
            <a:ext cx="5955040" cy="2246769"/>
          </a:xfrm>
          <a:prstGeom prst="rect">
            <a:avLst/>
          </a:prstGeom>
          <a:noFill/>
        </p:spPr>
        <p:txBody>
          <a:bodyPr wrap="square" rtlCol="0">
            <a:spAutoFit/>
          </a:bodyPr>
          <a:lstStyle/>
          <a:p>
            <a:pPr algn="just"/>
            <a:r>
              <a:rPr lang="es-PE" sz="1400" dirty="0">
                <a:latin typeface="Arial" panose="020B0604020202020204" pitchFamily="34" charset="0"/>
                <a:cs typeface="Arial" panose="020B0604020202020204" pitchFamily="34" charset="0"/>
              </a:rPr>
              <a:t>El anuncio inicia con la imagen de una máquina “MINI Edición Limitada </a:t>
            </a:r>
            <a:r>
              <a:rPr lang="es-PE" sz="1400" dirty="0" err="1">
                <a:latin typeface="Arial" panose="020B0604020202020204" pitchFamily="34" charset="0"/>
                <a:cs typeface="Arial" panose="020B0604020202020204" pitchFamily="34" charset="0"/>
              </a:rPr>
              <a:t>Nescafé</a:t>
            </a:r>
            <a:r>
              <a:rPr lang="es-PE" sz="1400" dirty="0">
                <a:latin typeface="Arial" panose="020B0604020202020204" pitchFamily="34" charset="0"/>
                <a:cs typeface="Arial" panose="020B0604020202020204" pitchFamily="34" charset="0"/>
              </a:rPr>
              <a:t>® </a:t>
            </a:r>
            <a:r>
              <a:rPr lang="es-PE" sz="1400" dirty="0" err="1">
                <a:latin typeface="Arial" panose="020B0604020202020204" pitchFamily="34" charset="0"/>
                <a:cs typeface="Arial" panose="020B0604020202020204" pitchFamily="34" charset="0"/>
              </a:rPr>
              <a:t>Dolce</a:t>
            </a:r>
            <a:r>
              <a:rPr lang="es-PE" sz="1400" dirty="0">
                <a:latin typeface="Arial" panose="020B0604020202020204" pitchFamily="34" charset="0"/>
                <a:cs typeface="Arial" panose="020B0604020202020204" pitchFamily="34" charset="0"/>
              </a:rPr>
              <a:t> Gusto®” de color negro y blanco. El locutor en off señala: “Sigue el camino del diseño”. Seguidamente, se muestra en pantalla la máquina con distintas variedades de bebidas y se escucha la voz del locutor en off indicando: “Prepara una bebida perfecta en menos de un minuto. Por último, se siguen mostrando imágenes de la máquina acompañadas de la voz del locutor en off indicando: “Compra una máquina </a:t>
            </a:r>
            <a:r>
              <a:rPr lang="es-PE" sz="1400" dirty="0" err="1">
                <a:latin typeface="Arial" panose="020B0604020202020204" pitchFamily="34" charset="0"/>
                <a:cs typeface="Arial" panose="020B0604020202020204" pitchFamily="34" charset="0"/>
              </a:rPr>
              <a:t>Nescafé</a:t>
            </a:r>
            <a:r>
              <a:rPr lang="es-PE" sz="1400" dirty="0">
                <a:latin typeface="Arial" panose="020B0604020202020204" pitchFamily="34" charset="0"/>
                <a:cs typeface="Arial" panose="020B0604020202020204" pitchFamily="34" charset="0"/>
              </a:rPr>
              <a:t> </a:t>
            </a:r>
            <a:r>
              <a:rPr lang="es-PE" sz="1400" dirty="0" err="1">
                <a:latin typeface="Arial" panose="020B0604020202020204" pitchFamily="34" charset="0"/>
                <a:cs typeface="Arial" panose="020B0604020202020204" pitchFamily="34" charset="0"/>
              </a:rPr>
              <a:t>Dolce</a:t>
            </a:r>
            <a:r>
              <a:rPr lang="es-PE" sz="1400" dirty="0">
                <a:latin typeface="Arial" panose="020B0604020202020204" pitchFamily="34" charset="0"/>
                <a:cs typeface="Arial" panose="020B0604020202020204" pitchFamily="34" charset="0"/>
              </a:rPr>
              <a:t> Gusto Mini en supermercados Wong, participa en el sorteo y gana un auto Mini, encuentra tu máquina </a:t>
            </a:r>
            <a:r>
              <a:rPr lang="es-PE" sz="1400" dirty="0" err="1">
                <a:latin typeface="Arial" panose="020B0604020202020204" pitchFamily="34" charset="0"/>
                <a:cs typeface="Arial" panose="020B0604020202020204" pitchFamily="34" charset="0"/>
              </a:rPr>
              <a:t>Nescafé</a:t>
            </a:r>
            <a:r>
              <a:rPr lang="es-PE" sz="1400" dirty="0">
                <a:latin typeface="Arial" panose="020B0604020202020204" pitchFamily="34" charset="0"/>
                <a:cs typeface="Arial" panose="020B0604020202020204" pitchFamily="34" charset="0"/>
              </a:rPr>
              <a:t> </a:t>
            </a:r>
            <a:r>
              <a:rPr lang="es-PE" sz="1400" dirty="0" err="1">
                <a:latin typeface="Arial" panose="020B0604020202020204" pitchFamily="34" charset="0"/>
                <a:cs typeface="Arial" panose="020B0604020202020204" pitchFamily="34" charset="0"/>
              </a:rPr>
              <a:t>Dolce</a:t>
            </a:r>
            <a:r>
              <a:rPr lang="es-PE" sz="1400" dirty="0">
                <a:latin typeface="Arial" panose="020B0604020202020204" pitchFamily="34" charset="0"/>
                <a:cs typeface="Arial" panose="020B0604020202020204" pitchFamily="34" charset="0"/>
              </a:rPr>
              <a:t> Gusto Mini edición limitada, sólo en Wong, donde comprar es un placer”.</a:t>
            </a:r>
          </a:p>
        </p:txBody>
      </p:sp>
      <p:pic>
        <p:nvPicPr>
          <p:cNvPr id="13" name="Imagen 12"/>
          <p:cNvPicPr>
            <a:picLocks noChangeAspect="1"/>
          </p:cNvPicPr>
          <p:nvPr/>
        </p:nvPicPr>
        <p:blipFill>
          <a:blip r:embed="rId3"/>
          <a:stretch>
            <a:fillRect/>
          </a:stretch>
        </p:blipFill>
        <p:spPr>
          <a:xfrm>
            <a:off x="1665196" y="1604120"/>
            <a:ext cx="1876190" cy="1342857"/>
          </a:xfrm>
          <a:prstGeom prst="rect">
            <a:avLst/>
          </a:prstGeom>
        </p:spPr>
      </p:pic>
      <p:pic>
        <p:nvPicPr>
          <p:cNvPr id="14" name="Imagen 13"/>
          <p:cNvPicPr>
            <a:picLocks noChangeAspect="1"/>
          </p:cNvPicPr>
          <p:nvPr/>
        </p:nvPicPr>
        <p:blipFill>
          <a:blip r:embed="rId4"/>
          <a:stretch>
            <a:fillRect/>
          </a:stretch>
        </p:blipFill>
        <p:spPr>
          <a:xfrm>
            <a:off x="1635939" y="3281724"/>
            <a:ext cx="1874684" cy="1434678"/>
          </a:xfrm>
          <a:prstGeom prst="rect">
            <a:avLst/>
          </a:prstGeom>
        </p:spPr>
      </p:pic>
      <p:pic>
        <p:nvPicPr>
          <p:cNvPr id="15" name="Imagen 14"/>
          <p:cNvPicPr>
            <a:picLocks noChangeAspect="1"/>
          </p:cNvPicPr>
          <p:nvPr/>
        </p:nvPicPr>
        <p:blipFill>
          <a:blip r:embed="rId5"/>
          <a:stretch>
            <a:fillRect/>
          </a:stretch>
        </p:blipFill>
        <p:spPr>
          <a:xfrm>
            <a:off x="1637755" y="5095025"/>
            <a:ext cx="1960114" cy="1361905"/>
          </a:xfrm>
          <a:prstGeom prst="rect">
            <a:avLst/>
          </a:prstGeom>
        </p:spPr>
      </p:pic>
      <p:sp>
        <p:nvSpPr>
          <p:cNvPr id="16" name="CuadroTexto 15"/>
          <p:cNvSpPr txBox="1"/>
          <p:nvPr/>
        </p:nvSpPr>
        <p:spPr>
          <a:xfrm>
            <a:off x="3980471" y="4063974"/>
            <a:ext cx="5946029" cy="1815882"/>
          </a:xfrm>
          <a:prstGeom prst="rect">
            <a:avLst/>
          </a:prstGeom>
          <a:noFill/>
        </p:spPr>
        <p:txBody>
          <a:bodyPr wrap="square" rtlCol="0">
            <a:spAutoFit/>
          </a:bodyPr>
          <a:lstStyle/>
          <a:p>
            <a:pPr algn="just"/>
            <a:endParaRPr lang="es-PE" sz="1400" dirty="0">
              <a:latin typeface="Arial" panose="020B0604020202020204" pitchFamily="34" charset="0"/>
              <a:cs typeface="Arial" panose="020B0604020202020204" pitchFamily="34" charset="0"/>
            </a:endParaRPr>
          </a:p>
          <a:p>
            <a:pPr algn="just"/>
            <a:endParaRPr lang="es-PE" sz="1400" dirty="0">
              <a:latin typeface="Arial" panose="020B0604020202020204" pitchFamily="34" charset="0"/>
              <a:cs typeface="Arial" panose="020B0604020202020204" pitchFamily="34" charset="0"/>
            </a:endParaRPr>
          </a:p>
          <a:p>
            <a:pPr algn="just"/>
            <a:r>
              <a:rPr lang="es-PE" sz="1400" dirty="0">
                <a:latin typeface="Arial" panose="020B0604020202020204" pitchFamily="34" charset="0"/>
                <a:cs typeface="Arial" panose="020B0604020202020204" pitchFamily="34" charset="0"/>
              </a:rPr>
              <a:t>Condiciones y restricciones:  Promoción válida en tiendas Wong de Lima Metropolitana (…) Términos y Condiciones en: www.mi.dolce-gusto.pe/mini/</a:t>
            </a:r>
            <a:r>
              <a:rPr lang="es-PE" sz="1400" dirty="0" err="1">
                <a:latin typeface="Arial" panose="020B0604020202020204" pitchFamily="34" charset="0"/>
                <a:cs typeface="Arial" panose="020B0604020202020204" pitchFamily="34" charset="0"/>
              </a:rPr>
              <a:t>terminos</a:t>
            </a:r>
            <a:r>
              <a:rPr lang="es-PE" sz="1400" dirty="0">
                <a:latin typeface="Arial" panose="020B0604020202020204" pitchFamily="34" charset="0"/>
                <a:cs typeface="Arial" panose="020B0604020202020204" pitchFamily="34" charset="0"/>
              </a:rPr>
              <a:t>-y-condiciones” pero no se difundieron de forma clara, destacada y fácilmente advertible para el consumidor, tal como exige el artículo 14.2 de la Ley 29571, Código de Protección y Defensa del Consumidor.</a:t>
            </a:r>
          </a:p>
        </p:txBody>
      </p:sp>
    </p:spTree>
    <p:extLst>
      <p:ext uri="{BB962C8B-B14F-4D97-AF65-F5344CB8AC3E}">
        <p14:creationId xmlns:p14="http://schemas.microsoft.com/office/powerpoint/2010/main" val="7993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96036" y="866259"/>
            <a:ext cx="10842248" cy="430887"/>
          </a:xfrm>
          <a:prstGeom prst="rect">
            <a:avLst/>
          </a:prstGeom>
          <a:noFill/>
        </p:spPr>
        <p:txBody>
          <a:bodyPr wrap="square" rtlCol="0">
            <a:spAutoFit/>
          </a:bodyPr>
          <a:lstStyle/>
          <a:p>
            <a:r>
              <a:rPr lang="es-PE" sz="2200" b="1" dirty="0">
                <a:latin typeface="Gill Sans MT" panose="020B0502020104020203" pitchFamily="34" charset="0"/>
                <a:cs typeface="Gill Sans" panose="020B0302020104090203" pitchFamily="34" charset="0"/>
              </a:rPr>
              <a:t>FINALIDAD DE LA LEY DE REPRESIÓN DE LA COMPETENCIA DESLEAL</a:t>
            </a:r>
          </a:p>
        </p:txBody>
      </p:sp>
      <p:sp>
        <p:nvSpPr>
          <p:cNvPr id="8" name="3 CuadroTexto"/>
          <p:cNvSpPr txBox="1">
            <a:spLocks noChangeArrowheads="1"/>
          </p:cNvSpPr>
          <p:nvPr/>
        </p:nvSpPr>
        <p:spPr bwMode="auto">
          <a:xfrm>
            <a:off x="328613" y="1552575"/>
            <a:ext cx="1120967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s-ES" altLang="es-PE" sz="1800" dirty="0">
                <a:latin typeface="Arial" charset="0"/>
                <a:ea typeface="ＭＳ Ｐゴシック" pitchFamily="34" charset="-128"/>
                <a:cs typeface="Arial" charset="0"/>
              </a:rPr>
              <a:t>DECRETO LEGISLATIVO N°1044 Ley de la Represión de la Competencia Desleal, publicado el 26 de junio de 2008.</a:t>
            </a:r>
          </a:p>
          <a:p>
            <a:pPr algn="just">
              <a:lnSpc>
                <a:spcPct val="80000"/>
              </a:lnSpc>
            </a:pPr>
            <a:endParaRPr lang="es-ES" altLang="es-PE" sz="1800" dirty="0">
              <a:latin typeface="Arial" charset="0"/>
              <a:ea typeface="ＭＳ Ｐゴシック" pitchFamily="34" charset="-128"/>
              <a:cs typeface="Arial" charset="0"/>
            </a:endParaRPr>
          </a:p>
          <a:p>
            <a:pPr algn="just">
              <a:lnSpc>
                <a:spcPct val="80000"/>
              </a:lnSpc>
            </a:pPr>
            <a:r>
              <a:rPr lang="es-ES" altLang="es-PE" sz="1800" dirty="0">
                <a:latin typeface="Arial" charset="0"/>
                <a:ea typeface="ＭＳ Ｐゴシック" pitchFamily="34" charset="-128"/>
                <a:cs typeface="Arial" charset="0"/>
              </a:rPr>
              <a:t>Reprimir todo acto o conducta de competencia desleal que tenga por efecto, real o potencial, afectar o impedir </a:t>
            </a:r>
            <a:r>
              <a:rPr lang="es-ES" altLang="es-PE" sz="1800" u="sng" dirty="0">
                <a:latin typeface="Arial" charset="0"/>
                <a:ea typeface="ＭＳ Ｐゴシック" pitchFamily="34" charset="-128"/>
                <a:cs typeface="Arial" charset="0"/>
              </a:rPr>
              <a:t>el adecuado funcionamiento del proceso competitivo</a:t>
            </a:r>
            <a:r>
              <a:rPr lang="es-ES" altLang="es-PE" sz="1800" dirty="0">
                <a:latin typeface="Arial" charset="0"/>
                <a:ea typeface="ＭＳ Ｐゴシック" pitchFamily="34" charset="-128"/>
                <a:cs typeface="Arial" charset="0"/>
              </a:rPr>
              <a:t>.</a:t>
            </a:r>
            <a:endParaRPr lang="es-PE" altLang="ja-JP" sz="1800" dirty="0">
              <a:solidFill>
                <a:srgbClr val="747474"/>
              </a:solidFill>
              <a:latin typeface="Arial" charset="0"/>
              <a:ea typeface="ＭＳ Ｐゴシック" pitchFamily="34" charset="-128"/>
              <a:cs typeface="Arial" charset="0"/>
            </a:endParaRPr>
          </a:p>
          <a:p>
            <a:pPr>
              <a:lnSpc>
                <a:spcPct val="80000"/>
              </a:lnSpc>
            </a:pPr>
            <a:endParaRPr lang="es-PE" altLang="ja-JP" sz="1800" dirty="0">
              <a:solidFill>
                <a:srgbClr val="747474"/>
              </a:solidFill>
              <a:latin typeface="Arial" charset="0"/>
              <a:ea typeface="ＭＳ Ｐゴシック" pitchFamily="34" charset="-128"/>
              <a:cs typeface="Arial" charset="0"/>
            </a:endParaRPr>
          </a:p>
          <a:p>
            <a:pPr>
              <a:lnSpc>
                <a:spcPct val="80000"/>
              </a:lnSpc>
            </a:pPr>
            <a:endParaRPr lang="es-PE" altLang="ja-JP" sz="1800" dirty="0">
              <a:solidFill>
                <a:srgbClr val="747474"/>
              </a:solidFill>
              <a:latin typeface="Arial" charset="0"/>
              <a:ea typeface="ＭＳ Ｐゴシック" pitchFamily="34" charset="-128"/>
              <a:cs typeface="Arial" charset="0"/>
            </a:endParaRPr>
          </a:p>
          <a:p>
            <a:pPr>
              <a:lnSpc>
                <a:spcPct val="80000"/>
              </a:lnSpc>
            </a:pPr>
            <a:r>
              <a:rPr lang="es-PE" altLang="es-PE" sz="1800" b="1" dirty="0">
                <a:solidFill>
                  <a:srgbClr val="B50441"/>
                </a:solidFill>
                <a:latin typeface="Arial" charset="0"/>
                <a:ea typeface="ＭＳ Ｐゴシック" pitchFamily="34" charset="-128"/>
                <a:cs typeface="Arial" charset="0"/>
              </a:rPr>
              <a:t>ÁMBITO DE APLICACIÓN OBJETIVO</a:t>
            </a:r>
          </a:p>
          <a:p>
            <a:pPr algn="just"/>
            <a:r>
              <a:rPr lang="es-ES" altLang="es-PE" sz="1800" dirty="0">
                <a:latin typeface="Arial" charset="0"/>
                <a:ea typeface="ＭＳ Ｐゴシック" pitchFamily="34" charset="-128"/>
                <a:cs typeface="Arial" charset="0"/>
              </a:rPr>
              <a:t>Se aplica a actos cuyo efecto o finalidad, de modo directo o indirecto, sea concurrir en el mercado. Se incluyen los actos realizados a través de publicidad. </a:t>
            </a:r>
          </a:p>
          <a:p>
            <a:pPr algn="just"/>
            <a:endParaRPr lang="es-ES" altLang="es-PE" sz="1800" dirty="0">
              <a:latin typeface="Arial" charset="0"/>
              <a:ea typeface="ＭＳ Ｐゴシック" pitchFamily="34" charset="-128"/>
              <a:cs typeface="Arial" charset="0"/>
            </a:endParaRPr>
          </a:p>
          <a:p>
            <a:pPr>
              <a:lnSpc>
                <a:spcPct val="80000"/>
              </a:lnSpc>
            </a:pPr>
            <a:endParaRPr lang="es-PE" altLang="es-PE" sz="1800" b="1" dirty="0">
              <a:solidFill>
                <a:srgbClr val="B50441"/>
              </a:solidFill>
              <a:latin typeface="Arial" charset="0"/>
              <a:ea typeface="ＭＳ Ｐゴシック" pitchFamily="34" charset="-128"/>
              <a:cs typeface="Arial" charset="0"/>
            </a:endParaRPr>
          </a:p>
          <a:p>
            <a:pPr>
              <a:lnSpc>
                <a:spcPct val="80000"/>
              </a:lnSpc>
            </a:pPr>
            <a:r>
              <a:rPr lang="es-PE" altLang="es-PE" sz="1800" b="1" dirty="0">
                <a:solidFill>
                  <a:srgbClr val="B50441"/>
                </a:solidFill>
                <a:latin typeface="Arial" charset="0"/>
                <a:ea typeface="ＭＳ Ｐゴシック" pitchFamily="34" charset="-128"/>
                <a:cs typeface="Arial" charset="0"/>
              </a:rPr>
              <a:t>ÁMBITO DE APLICACIÓN SUBJETIVO</a:t>
            </a:r>
          </a:p>
          <a:p>
            <a:pPr>
              <a:lnSpc>
                <a:spcPct val="80000"/>
              </a:lnSpc>
            </a:pPr>
            <a:r>
              <a:rPr lang="es-ES" altLang="es-PE" sz="1800" dirty="0">
                <a:latin typeface="Arial" charset="0"/>
                <a:ea typeface="ＭＳ Ｐゴシック" pitchFamily="34" charset="-128"/>
                <a:cs typeface="Arial" charset="0"/>
              </a:rPr>
              <a:t>Personas naturales y jurídicas, de derecho público o privado, con o sin fines de lucro.</a:t>
            </a:r>
          </a:p>
          <a:p>
            <a:pPr>
              <a:lnSpc>
                <a:spcPct val="80000"/>
              </a:lnSpc>
            </a:pPr>
            <a:endParaRPr lang="es-ES" altLang="es-PE" sz="1800" dirty="0">
              <a:latin typeface="Arial" charset="0"/>
              <a:ea typeface="ＭＳ Ｐゴシック" pitchFamily="34" charset="-128"/>
              <a:cs typeface="Arial" charset="0"/>
            </a:endParaRPr>
          </a:p>
          <a:p>
            <a:pPr>
              <a:lnSpc>
                <a:spcPct val="80000"/>
              </a:lnSpc>
            </a:pPr>
            <a:r>
              <a:rPr lang="es-PE" altLang="es-PE" sz="1800" b="1" dirty="0">
                <a:solidFill>
                  <a:srgbClr val="B50441"/>
                </a:solidFill>
                <a:latin typeface="Arial" charset="0"/>
                <a:ea typeface="ＭＳ Ｐゴシック" pitchFamily="34" charset="-128"/>
                <a:cs typeface="Arial" charset="0"/>
              </a:rPr>
              <a:t>ÁMBITO DE APLICACIÓN TERRITORIAL</a:t>
            </a:r>
          </a:p>
          <a:p>
            <a:pPr>
              <a:lnSpc>
                <a:spcPct val="80000"/>
              </a:lnSpc>
            </a:pPr>
            <a:r>
              <a:rPr lang="es-ES" altLang="es-PE" sz="1800" dirty="0">
                <a:latin typeface="Arial" charset="0"/>
                <a:ea typeface="ＭＳ Ｐゴシック" pitchFamily="34" charset="-128"/>
                <a:cs typeface="Arial" charset="0"/>
              </a:rPr>
              <a:t>La Ley es de aplicación sobre cualquier acto de competencia desleal que produzca o pueda producir efectos en todo o en parte del territorio nacional, aun cuando dicho acto se haya originado en el extranjero.</a:t>
            </a:r>
            <a:endParaRPr lang="es-PE" altLang="ja-JP" sz="1600" dirty="0">
              <a:solidFill>
                <a:srgbClr val="747474"/>
              </a:solidFill>
              <a:latin typeface="Century Gothic" pitchFamily="34" charset="0"/>
              <a:ea typeface="ＭＳ Ｐゴシック" pitchFamily="34" charset="-128"/>
              <a:cs typeface="Arial" charset="0"/>
            </a:endParaRPr>
          </a:p>
        </p:txBody>
      </p:sp>
    </p:spTree>
    <p:extLst>
      <p:ext uri="{BB962C8B-B14F-4D97-AF65-F5344CB8AC3E}">
        <p14:creationId xmlns:p14="http://schemas.microsoft.com/office/powerpoint/2010/main" val="187249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1173286" y="65637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NESTLÉ PERÚ S.A. Y CONCOSUD RETAIL PERÚ S.A.</a:t>
            </a:r>
          </a:p>
        </p:txBody>
      </p:sp>
      <p:sp>
        <p:nvSpPr>
          <p:cNvPr id="10" name="CuadroTexto 9"/>
          <p:cNvSpPr txBox="1"/>
          <p:nvPr/>
        </p:nvSpPr>
        <p:spPr>
          <a:xfrm>
            <a:off x="4019587" y="1242830"/>
            <a:ext cx="5955040" cy="2031325"/>
          </a:xfrm>
          <a:prstGeom prst="rect">
            <a:avLst/>
          </a:prstGeom>
          <a:noFill/>
        </p:spPr>
        <p:txBody>
          <a:bodyPr wrap="square" rtlCol="0">
            <a:spAutoFit/>
          </a:bodyPr>
          <a:lstStyle/>
          <a:p>
            <a:pPr algn="just"/>
            <a:r>
              <a:rPr lang="es-PE" dirty="0">
                <a:latin typeface="Arial" panose="020B0604020202020204" pitchFamily="34" charset="0"/>
                <a:cs typeface="Arial" panose="020B0604020202020204" pitchFamily="34" charset="0"/>
              </a:rPr>
              <a:t>El anuncio inicia con la imagen de una figura de color negro, rojo y blanco que contiene el término IMBATIBLE. El locutor en </a:t>
            </a:r>
            <a:r>
              <a:rPr lang="es-PE" i="1" dirty="0">
                <a:latin typeface="Arial" panose="020B0604020202020204" pitchFamily="34" charset="0"/>
                <a:cs typeface="Arial" panose="020B0604020202020204" pitchFamily="34" charset="0"/>
              </a:rPr>
              <a:t>off</a:t>
            </a:r>
            <a:r>
              <a:rPr lang="es-PE" dirty="0">
                <a:latin typeface="Arial" panose="020B0604020202020204" pitchFamily="34" charset="0"/>
                <a:cs typeface="Arial" panose="020B0604020202020204" pitchFamily="34" charset="0"/>
              </a:rPr>
              <a:t> señala: “Aprovecha esta oferta imbatible en </a:t>
            </a:r>
            <a:r>
              <a:rPr lang="es-PE" dirty="0" err="1">
                <a:latin typeface="Arial" panose="020B0604020202020204" pitchFamily="34" charset="0"/>
                <a:cs typeface="Arial" panose="020B0604020202020204" pitchFamily="34" charset="0"/>
              </a:rPr>
              <a:t>Tottus</a:t>
            </a:r>
            <a:r>
              <a:rPr lang="es-PE" dirty="0">
                <a:latin typeface="Arial" panose="020B0604020202020204" pitchFamily="34" charset="0"/>
                <a:cs typeface="Arial" panose="020B0604020202020204" pitchFamily="34" charset="0"/>
              </a:rPr>
              <a:t>. Pollo rostizado, más papas, más Inca </a:t>
            </a:r>
            <a:r>
              <a:rPr lang="es-PE" dirty="0" err="1">
                <a:latin typeface="Arial" panose="020B0604020202020204" pitchFamily="34" charset="0"/>
                <a:cs typeface="Arial" panose="020B0604020202020204" pitchFamily="34" charset="0"/>
              </a:rPr>
              <a:t>Kola</a:t>
            </a:r>
            <a:r>
              <a:rPr lang="es-PE" dirty="0">
                <a:latin typeface="Arial" panose="020B0604020202020204" pitchFamily="34" charset="0"/>
                <a:cs typeface="Arial" panose="020B0604020202020204" pitchFamily="34" charset="0"/>
              </a:rPr>
              <a:t> por un litro y medio a S/. 21.90 exclusivo con tu CMR y débito Banco Falabella”.</a:t>
            </a:r>
          </a:p>
          <a:p>
            <a:pPr algn="just"/>
            <a:r>
              <a:rPr lang="es-PE" dirty="0">
                <a:latin typeface="Arial" panose="020B0604020202020204" pitchFamily="34" charset="0"/>
                <a:cs typeface="Arial" panose="020B0604020202020204" pitchFamily="34" charset="0"/>
              </a:rPr>
              <a:t> </a:t>
            </a:r>
          </a:p>
        </p:txBody>
      </p:sp>
      <p:sp>
        <p:nvSpPr>
          <p:cNvPr id="12" name="CuadroTexto 11"/>
          <p:cNvSpPr txBox="1"/>
          <p:nvPr/>
        </p:nvSpPr>
        <p:spPr>
          <a:xfrm>
            <a:off x="4028598" y="3860380"/>
            <a:ext cx="5946029" cy="1477328"/>
          </a:xfrm>
          <a:prstGeom prst="rect">
            <a:avLst/>
          </a:prstGeom>
          <a:noFill/>
        </p:spPr>
        <p:txBody>
          <a:bodyPr wrap="square" rtlCol="0">
            <a:spAutoFit/>
          </a:bodyPr>
          <a:lstStyle/>
          <a:p>
            <a:pPr algn="just"/>
            <a:endParaRPr lang="es-PE" dirty="0">
              <a:latin typeface="Arial" panose="020B0604020202020204" pitchFamily="34" charset="0"/>
              <a:cs typeface="Arial" panose="020B0604020202020204" pitchFamily="34" charset="0"/>
            </a:endParaRPr>
          </a:p>
          <a:p>
            <a:pPr algn="just"/>
            <a:endParaRPr lang="es-PE" dirty="0">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Condiciones y restricciones:  </a:t>
            </a:r>
            <a:r>
              <a:rPr lang="es-PE" i="1" dirty="0">
                <a:latin typeface="Arial" panose="020B0604020202020204" pitchFamily="34" charset="0"/>
                <a:cs typeface="Arial" panose="020B0604020202020204" pitchFamily="34" charset="0"/>
              </a:rPr>
              <a:t>“Ofertas no válidas en (…) </a:t>
            </a:r>
            <a:r>
              <a:rPr lang="es-PE" i="1" dirty="0" err="1">
                <a:latin typeface="Arial" panose="020B0604020202020204" pitchFamily="34" charset="0"/>
                <a:cs typeface="Arial" panose="020B0604020202020204" pitchFamily="34" charset="0"/>
              </a:rPr>
              <a:t>Tottus</a:t>
            </a:r>
            <a:r>
              <a:rPr lang="es-PE" i="1" dirty="0">
                <a:latin typeface="Arial" panose="020B0604020202020204" pitchFamily="34" charset="0"/>
                <a:cs typeface="Arial" panose="020B0604020202020204" pitchFamily="34" charset="0"/>
              </a:rPr>
              <a:t> Chiclayo Leguía”; “Ofertas no válidas para compras por Internet”.</a:t>
            </a:r>
            <a:endParaRPr lang="es-PE" dirty="0">
              <a:latin typeface="Arial" panose="020B0604020202020204" pitchFamily="34" charset="0"/>
              <a:cs typeface="Arial" panose="020B0604020202020204" pitchFamily="34" charset="0"/>
            </a:endParaRPr>
          </a:p>
        </p:txBody>
      </p:sp>
      <p:pic>
        <p:nvPicPr>
          <p:cNvPr id="17" name="Imagen 16"/>
          <p:cNvPicPr>
            <a:picLocks noChangeAspect="1"/>
          </p:cNvPicPr>
          <p:nvPr/>
        </p:nvPicPr>
        <p:blipFill>
          <a:blip r:embed="rId3"/>
          <a:stretch>
            <a:fillRect/>
          </a:stretch>
        </p:blipFill>
        <p:spPr>
          <a:xfrm>
            <a:off x="1607298" y="1444867"/>
            <a:ext cx="2103873" cy="1479410"/>
          </a:xfrm>
          <a:prstGeom prst="rect">
            <a:avLst/>
          </a:prstGeom>
        </p:spPr>
      </p:pic>
      <p:pic>
        <p:nvPicPr>
          <p:cNvPr id="18" name="Imagen 17"/>
          <p:cNvPicPr>
            <a:picLocks noChangeAspect="1"/>
          </p:cNvPicPr>
          <p:nvPr/>
        </p:nvPicPr>
        <p:blipFill>
          <a:blip r:embed="rId4"/>
          <a:stretch>
            <a:fillRect/>
          </a:stretch>
        </p:blipFill>
        <p:spPr>
          <a:xfrm>
            <a:off x="1622939" y="3140777"/>
            <a:ext cx="2104762" cy="1379764"/>
          </a:xfrm>
          <a:prstGeom prst="rect">
            <a:avLst/>
          </a:prstGeom>
        </p:spPr>
      </p:pic>
      <p:pic>
        <p:nvPicPr>
          <p:cNvPr id="19" name="Imagen 18"/>
          <p:cNvPicPr>
            <a:picLocks noChangeAspect="1"/>
          </p:cNvPicPr>
          <p:nvPr/>
        </p:nvPicPr>
        <p:blipFill>
          <a:blip r:embed="rId5"/>
          <a:stretch>
            <a:fillRect/>
          </a:stretch>
        </p:blipFill>
        <p:spPr>
          <a:xfrm>
            <a:off x="1607299" y="4710437"/>
            <a:ext cx="2048974" cy="1886247"/>
          </a:xfrm>
          <a:prstGeom prst="rect">
            <a:avLst/>
          </a:prstGeom>
        </p:spPr>
      </p:pic>
    </p:spTree>
    <p:extLst>
      <p:ext uri="{BB962C8B-B14F-4D97-AF65-F5344CB8AC3E}">
        <p14:creationId xmlns:p14="http://schemas.microsoft.com/office/powerpoint/2010/main" val="3801384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1173286" y="65637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ONE CAVELICA S.A.C. - CATS</a:t>
            </a:r>
          </a:p>
        </p:txBody>
      </p:sp>
      <p:pic>
        <p:nvPicPr>
          <p:cNvPr id="11" name="Imagen 10"/>
          <p:cNvPicPr>
            <a:picLocks noChangeAspect="1"/>
          </p:cNvPicPr>
          <p:nvPr/>
        </p:nvPicPr>
        <p:blipFill>
          <a:blip r:embed="rId3"/>
          <a:stretch>
            <a:fillRect/>
          </a:stretch>
        </p:blipFill>
        <p:spPr>
          <a:xfrm>
            <a:off x="2153931" y="1360945"/>
            <a:ext cx="3466667" cy="2076190"/>
          </a:xfrm>
          <a:prstGeom prst="rect">
            <a:avLst/>
          </a:prstGeom>
        </p:spPr>
      </p:pic>
      <p:pic>
        <p:nvPicPr>
          <p:cNvPr id="13" name="Imagen 12"/>
          <p:cNvPicPr>
            <a:picLocks noChangeAspect="1"/>
          </p:cNvPicPr>
          <p:nvPr/>
        </p:nvPicPr>
        <p:blipFill>
          <a:blip r:embed="rId4"/>
          <a:stretch>
            <a:fillRect/>
          </a:stretch>
        </p:blipFill>
        <p:spPr>
          <a:xfrm>
            <a:off x="2155058" y="3987160"/>
            <a:ext cx="3466667" cy="2609524"/>
          </a:xfrm>
          <a:prstGeom prst="rect">
            <a:avLst/>
          </a:prstGeom>
        </p:spPr>
      </p:pic>
      <p:sp>
        <p:nvSpPr>
          <p:cNvPr id="14" name="CuadroTexto 13"/>
          <p:cNvSpPr txBox="1"/>
          <p:nvPr/>
        </p:nvSpPr>
        <p:spPr>
          <a:xfrm>
            <a:off x="6185139" y="2854316"/>
            <a:ext cx="3816424" cy="461665"/>
          </a:xfrm>
          <a:prstGeom prst="rect">
            <a:avLst/>
          </a:prstGeom>
          <a:noFill/>
        </p:spPr>
        <p:txBody>
          <a:bodyPr wrap="square" rtlCol="0">
            <a:spAutoFit/>
          </a:bodyPr>
          <a:lstStyle/>
          <a:p>
            <a:r>
              <a:rPr lang="es-PE" sz="2400" dirty="0">
                <a:latin typeface="Arial" panose="020B0604020202020204" pitchFamily="34" charset="0"/>
                <a:cs typeface="Arial" panose="020B0604020202020204" pitchFamily="34" charset="0"/>
              </a:rPr>
              <a:t>Sin restricciones</a:t>
            </a:r>
          </a:p>
        </p:txBody>
      </p:sp>
    </p:spTree>
    <p:extLst>
      <p:ext uri="{BB962C8B-B14F-4D97-AF65-F5344CB8AC3E}">
        <p14:creationId xmlns:p14="http://schemas.microsoft.com/office/powerpoint/2010/main" val="2101450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1173286" y="656375"/>
            <a:ext cx="11275388"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PRINCIPIO DE LEGALIDAD</a:t>
            </a:r>
          </a:p>
        </p:txBody>
      </p:sp>
      <p:pic>
        <p:nvPicPr>
          <p:cNvPr id="8" name="Imagen 7"/>
          <p:cNvPicPr>
            <a:picLocks noChangeAspect="1"/>
          </p:cNvPicPr>
          <p:nvPr/>
        </p:nvPicPr>
        <p:blipFill>
          <a:blip r:embed="rId3"/>
          <a:stretch>
            <a:fillRect/>
          </a:stretch>
        </p:blipFill>
        <p:spPr>
          <a:xfrm>
            <a:off x="2633837" y="1240454"/>
            <a:ext cx="3169856" cy="2772926"/>
          </a:xfrm>
          <a:prstGeom prst="rect">
            <a:avLst/>
          </a:prstGeom>
        </p:spPr>
      </p:pic>
      <p:pic>
        <p:nvPicPr>
          <p:cNvPr id="9" name="Imagen 8"/>
          <p:cNvPicPr>
            <a:picLocks noChangeAspect="1"/>
          </p:cNvPicPr>
          <p:nvPr/>
        </p:nvPicPr>
        <p:blipFill>
          <a:blip r:embed="rId4"/>
          <a:stretch>
            <a:fillRect/>
          </a:stretch>
        </p:blipFill>
        <p:spPr>
          <a:xfrm>
            <a:off x="6801853" y="1251380"/>
            <a:ext cx="3920068" cy="2772926"/>
          </a:xfrm>
          <a:prstGeom prst="rect">
            <a:avLst/>
          </a:prstGeom>
        </p:spPr>
      </p:pic>
      <p:pic>
        <p:nvPicPr>
          <p:cNvPr id="10" name="Imagen 9"/>
          <p:cNvPicPr>
            <a:picLocks noChangeAspect="1"/>
          </p:cNvPicPr>
          <p:nvPr/>
        </p:nvPicPr>
        <p:blipFill>
          <a:blip r:embed="rId5"/>
          <a:stretch>
            <a:fillRect/>
          </a:stretch>
        </p:blipFill>
        <p:spPr>
          <a:xfrm>
            <a:off x="4929645" y="4147418"/>
            <a:ext cx="3456384" cy="2710582"/>
          </a:xfrm>
          <a:prstGeom prst="rect">
            <a:avLst/>
          </a:prstGeom>
        </p:spPr>
      </p:pic>
    </p:spTree>
    <p:extLst>
      <p:ext uri="{BB962C8B-B14F-4D97-AF65-F5344CB8AC3E}">
        <p14:creationId xmlns:p14="http://schemas.microsoft.com/office/powerpoint/2010/main" val="2220451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76"/>
            <a:ext cx="12175905" cy="6867076"/>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495" y="2468523"/>
            <a:ext cx="3272915" cy="2260219"/>
          </a:xfrm>
          <a:prstGeom prst="rect">
            <a:avLst/>
          </a:prstGeom>
        </p:spPr>
      </p:pic>
    </p:spTree>
    <p:extLst>
      <p:ext uri="{BB962C8B-B14F-4D97-AF65-F5344CB8AC3E}">
        <p14:creationId xmlns:p14="http://schemas.microsoft.com/office/powerpoint/2010/main" val="37581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0842248" cy="430887"/>
          </a:xfrm>
          <a:prstGeom prst="rect">
            <a:avLst/>
          </a:prstGeom>
          <a:noFill/>
        </p:spPr>
        <p:txBody>
          <a:bodyPr wrap="square" rtlCol="0">
            <a:spAutoFit/>
          </a:bodyPr>
          <a:lstStyle/>
          <a:p>
            <a:r>
              <a:rPr lang="es-PE" sz="2200" b="1" dirty="0">
                <a:latin typeface="Gill Sans MT" panose="020B0502020104020203" pitchFamily="34" charset="0"/>
                <a:cs typeface="Gill Sans" panose="020B0302020104090203" pitchFamily="34" charset="0"/>
              </a:rPr>
              <a:t>LISTADO ENUNCIATIVO DE ACTOS DE COMPETENCIA DESLEAL</a:t>
            </a:r>
          </a:p>
        </p:txBody>
      </p:sp>
      <p:sp>
        <p:nvSpPr>
          <p:cNvPr id="7" name="3 CuadroTexto"/>
          <p:cNvSpPr txBox="1">
            <a:spLocks noChangeArrowheads="1"/>
          </p:cNvSpPr>
          <p:nvPr/>
        </p:nvSpPr>
        <p:spPr bwMode="auto">
          <a:xfrm>
            <a:off x="328613" y="1552575"/>
            <a:ext cx="1112544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pPr>
            <a:r>
              <a:rPr lang="es-ES" altLang="es-PE" sz="1600" b="1" dirty="0">
                <a:latin typeface="Arial" charset="0"/>
                <a:ea typeface="ＭＳ Ｐゴシック" pitchFamily="34" charset="-128"/>
                <a:cs typeface="Arial" charset="0"/>
              </a:rPr>
              <a:t>Actos que afectan la transparencia del mercado</a:t>
            </a:r>
          </a:p>
          <a:p>
            <a:pPr algn="just">
              <a:lnSpc>
                <a:spcPct val="120000"/>
              </a:lnSpc>
            </a:pPr>
            <a:r>
              <a:rPr lang="es-ES" altLang="es-PE" sz="1600" b="1" dirty="0">
                <a:latin typeface="Arial" charset="0"/>
                <a:ea typeface="ＭＳ Ｐゴシック" pitchFamily="34" charset="-128"/>
                <a:cs typeface="Arial" charset="0"/>
              </a:rPr>
              <a:t>      </a:t>
            </a:r>
            <a:r>
              <a:rPr lang="es-ES" altLang="es-PE" sz="1600" dirty="0">
                <a:latin typeface="Arial" charset="0"/>
                <a:ea typeface="ＭＳ Ｐゴシック" pitchFamily="34" charset="-128"/>
                <a:cs typeface="Arial" charset="0"/>
              </a:rPr>
              <a:t>Engaño</a:t>
            </a:r>
          </a:p>
          <a:p>
            <a:pPr algn="just">
              <a:lnSpc>
                <a:spcPct val="120000"/>
              </a:lnSpc>
            </a:pPr>
            <a:r>
              <a:rPr lang="es-ES" altLang="es-PE" sz="1600" dirty="0">
                <a:latin typeface="Arial" charset="0"/>
                <a:ea typeface="ＭＳ Ｐゴシック" pitchFamily="34" charset="-128"/>
                <a:cs typeface="Arial" charset="0"/>
              </a:rPr>
              <a:t>      Confusión</a:t>
            </a:r>
          </a:p>
          <a:p>
            <a:pPr algn="just">
              <a:lnSpc>
                <a:spcPct val="120000"/>
              </a:lnSpc>
            </a:pPr>
            <a:r>
              <a:rPr lang="es-ES" altLang="es-PE" sz="1600" b="1" dirty="0">
                <a:latin typeface="Arial" charset="0"/>
                <a:ea typeface="ＭＳ Ｐゴシック" pitchFamily="34" charset="-128"/>
                <a:cs typeface="Arial" charset="0"/>
              </a:rPr>
              <a:t>Actos indebidos vinculados con la reputación de otro agente económico</a:t>
            </a:r>
          </a:p>
          <a:p>
            <a:pPr algn="just">
              <a:lnSpc>
                <a:spcPct val="120000"/>
              </a:lnSpc>
            </a:pPr>
            <a:r>
              <a:rPr lang="es-ES" altLang="es-PE" sz="1600" b="1" dirty="0">
                <a:latin typeface="Arial" charset="0"/>
                <a:ea typeface="ＭＳ Ｐゴシック" pitchFamily="34" charset="-128"/>
                <a:cs typeface="Arial" charset="0"/>
              </a:rPr>
              <a:t>      </a:t>
            </a:r>
            <a:r>
              <a:rPr lang="es-ES" altLang="es-PE" sz="1600" dirty="0">
                <a:latin typeface="Arial" charset="0"/>
                <a:ea typeface="ＭＳ Ｐゴシック" pitchFamily="34" charset="-128"/>
                <a:cs typeface="Arial" charset="0"/>
              </a:rPr>
              <a:t>Explotación indebida de la reputación ajena</a:t>
            </a:r>
          </a:p>
          <a:p>
            <a:pPr algn="just">
              <a:lnSpc>
                <a:spcPct val="120000"/>
              </a:lnSpc>
            </a:pPr>
            <a:r>
              <a:rPr lang="es-ES" altLang="es-PE" sz="1600" dirty="0">
                <a:latin typeface="Arial" charset="0"/>
                <a:ea typeface="ＭＳ Ｐゴシック" pitchFamily="34" charset="-128"/>
                <a:cs typeface="Arial" charset="0"/>
              </a:rPr>
              <a:t>      Denigración</a:t>
            </a:r>
          </a:p>
          <a:p>
            <a:pPr algn="just">
              <a:lnSpc>
                <a:spcPct val="120000"/>
              </a:lnSpc>
            </a:pPr>
            <a:r>
              <a:rPr lang="es-ES" altLang="es-PE" sz="1600" dirty="0">
                <a:latin typeface="Arial" charset="0"/>
                <a:ea typeface="ＭＳ Ｐゴシック" pitchFamily="34" charset="-128"/>
                <a:cs typeface="Arial" charset="0"/>
              </a:rPr>
              <a:t>      Comparación y equiparación indebida</a:t>
            </a:r>
          </a:p>
          <a:p>
            <a:pPr algn="just">
              <a:lnSpc>
                <a:spcPct val="120000"/>
              </a:lnSpc>
            </a:pPr>
            <a:r>
              <a:rPr lang="es-ES" altLang="es-PE" sz="1600" b="1" dirty="0">
                <a:latin typeface="Arial" charset="0"/>
                <a:ea typeface="ＭＳ Ｐゴシック" pitchFamily="34" charset="-128"/>
                <a:cs typeface="Arial" charset="0"/>
              </a:rPr>
              <a:t>Actos que alteran indebidamente la posición competitiva propia o ajena</a:t>
            </a:r>
          </a:p>
          <a:p>
            <a:pPr lvl="1" algn="just">
              <a:lnSpc>
                <a:spcPct val="120000"/>
              </a:lnSpc>
            </a:pPr>
            <a:r>
              <a:rPr lang="en-US" altLang="es-PE" sz="1600" dirty="0" err="1">
                <a:latin typeface="Arial" charset="0"/>
                <a:ea typeface="ＭＳ Ｐゴシック" pitchFamily="34" charset="-128"/>
                <a:cs typeface="Arial" charset="0"/>
              </a:rPr>
              <a:t>Violación</a:t>
            </a:r>
            <a:r>
              <a:rPr lang="en-US" altLang="es-PE" sz="1600" dirty="0">
                <a:latin typeface="Arial" charset="0"/>
                <a:ea typeface="ＭＳ Ｐゴシック" pitchFamily="34" charset="-128"/>
                <a:cs typeface="Arial" charset="0"/>
              </a:rPr>
              <a:t> de </a:t>
            </a:r>
            <a:r>
              <a:rPr lang="en-US" altLang="es-PE" sz="1600" dirty="0" err="1">
                <a:latin typeface="Arial" charset="0"/>
                <a:ea typeface="ＭＳ Ｐゴシック" pitchFamily="34" charset="-128"/>
                <a:cs typeface="Arial" charset="0"/>
              </a:rPr>
              <a:t>secretos</a:t>
            </a:r>
            <a:r>
              <a:rPr lang="en-US" altLang="es-PE" sz="1600" dirty="0">
                <a:latin typeface="Arial" charset="0"/>
                <a:ea typeface="ＭＳ Ｐゴシック" pitchFamily="34" charset="-128"/>
                <a:cs typeface="Arial" charset="0"/>
              </a:rPr>
              <a:t> </a:t>
            </a:r>
            <a:r>
              <a:rPr lang="en-US" altLang="es-PE" sz="1600" dirty="0" err="1">
                <a:latin typeface="Arial" charset="0"/>
                <a:ea typeface="ＭＳ Ｐゴシック" pitchFamily="34" charset="-128"/>
                <a:cs typeface="Arial" charset="0"/>
              </a:rPr>
              <a:t>empresariales</a:t>
            </a:r>
            <a:r>
              <a:rPr lang="en-US" altLang="es-PE" sz="1600" dirty="0">
                <a:latin typeface="Arial" charset="0"/>
                <a:ea typeface="ＭＳ Ｐゴシック" pitchFamily="34" charset="-128"/>
                <a:cs typeface="Arial" charset="0"/>
              </a:rPr>
              <a:t>.</a:t>
            </a:r>
          </a:p>
          <a:p>
            <a:pPr lvl="1" algn="just">
              <a:lnSpc>
                <a:spcPct val="120000"/>
              </a:lnSpc>
            </a:pPr>
            <a:r>
              <a:rPr lang="en-US" altLang="es-PE" sz="1600" dirty="0" err="1">
                <a:latin typeface="Arial" charset="0"/>
                <a:ea typeface="ＭＳ Ｐゴシック" pitchFamily="34" charset="-128"/>
                <a:cs typeface="Arial" charset="0"/>
              </a:rPr>
              <a:t>Violación</a:t>
            </a:r>
            <a:r>
              <a:rPr lang="en-US" altLang="es-PE" sz="1600" dirty="0">
                <a:latin typeface="Arial" charset="0"/>
                <a:ea typeface="ＭＳ Ｐゴシック" pitchFamily="34" charset="-128"/>
                <a:cs typeface="Arial" charset="0"/>
              </a:rPr>
              <a:t> de </a:t>
            </a:r>
            <a:r>
              <a:rPr lang="en-US" altLang="es-PE" sz="1600" dirty="0" err="1">
                <a:latin typeface="Arial" charset="0"/>
                <a:ea typeface="ＭＳ Ｐゴシック" pitchFamily="34" charset="-128"/>
                <a:cs typeface="Arial" charset="0"/>
              </a:rPr>
              <a:t>normas</a:t>
            </a:r>
            <a:r>
              <a:rPr lang="en-US" altLang="es-PE" sz="1600" dirty="0">
                <a:latin typeface="Arial" charset="0"/>
                <a:ea typeface="ＭＳ Ｐゴシック" pitchFamily="34" charset="-128"/>
                <a:cs typeface="Arial" charset="0"/>
              </a:rPr>
              <a:t>.</a:t>
            </a:r>
          </a:p>
          <a:p>
            <a:pPr lvl="1" algn="just">
              <a:lnSpc>
                <a:spcPct val="120000"/>
              </a:lnSpc>
            </a:pPr>
            <a:r>
              <a:rPr lang="en-US" altLang="es-PE" sz="1600" dirty="0" err="1">
                <a:latin typeface="Arial" charset="0"/>
                <a:ea typeface="ＭＳ Ｐゴシック" pitchFamily="34" charset="-128"/>
                <a:cs typeface="Arial" charset="0"/>
              </a:rPr>
              <a:t>Sabotaje</a:t>
            </a:r>
            <a:r>
              <a:rPr lang="en-US" altLang="es-PE" sz="1600" dirty="0">
                <a:latin typeface="Arial" charset="0"/>
                <a:ea typeface="ＭＳ Ｐゴシック" pitchFamily="34" charset="-128"/>
                <a:cs typeface="Arial" charset="0"/>
              </a:rPr>
              <a:t>.</a:t>
            </a:r>
          </a:p>
          <a:p>
            <a:pPr algn="just">
              <a:lnSpc>
                <a:spcPct val="120000"/>
              </a:lnSpc>
            </a:pPr>
            <a:r>
              <a:rPr lang="es-ES" altLang="es-PE" sz="1600" b="1" dirty="0">
                <a:latin typeface="Arial" charset="0"/>
                <a:ea typeface="ＭＳ Ｐゴシック" pitchFamily="34" charset="-128"/>
                <a:cs typeface="Arial" charset="0"/>
              </a:rPr>
              <a:t>Actos de competencia desleal desarrollados mediante la actividad publicitaria</a:t>
            </a:r>
          </a:p>
          <a:p>
            <a:pPr lvl="1" algn="just">
              <a:lnSpc>
                <a:spcPct val="120000"/>
              </a:lnSpc>
            </a:pPr>
            <a:r>
              <a:rPr lang="en-US" altLang="es-PE" sz="1600" dirty="0">
                <a:latin typeface="Arial" charset="0"/>
                <a:ea typeface="ＭＳ Ｐゴシック" pitchFamily="34" charset="-128"/>
                <a:cs typeface="Arial" charset="0"/>
              </a:rPr>
              <a:t>Principio de </a:t>
            </a:r>
            <a:r>
              <a:rPr lang="en-US" altLang="es-PE" sz="1600" dirty="0" err="1">
                <a:latin typeface="Arial" charset="0"/>
                <a:ea typeface="ＭＳ Ｐゴシック" pitchFamily="34" charset="-128"/>
                <a:cs typeface="Arial" charset="0"/>
              </a:rPr>
              <a:t>autenticidad</a:t>
            </a:r>
            <a:r>
              <a:rPr lang="en-US" altLang="es-PE" sz="1600" dirty="0">
                <a:latin typeface="Arial" charset="0"/>
                <a:ea typeface="ＭＳ Ｐゴシック" pitchFamily="34" charset="-128"/>
                <a:cs typeface="Arial" charset="0"/>
              </a:rPr>
              <a:t>.</a:t>
            </a:r>
          </a:p>
          <a:p>
            <a:pPr lvl="1" algn="just">
              <a:lnSpc>
                <a:spcPct val="120000"/>
              </a:lnSpc>
            </a:pPr>
            <a:r>
              <a:rPr lang="en-US" altLang="es-PE" sz="1600" dirty="0">
                <a:latin typeface="Arial" charset="0"/>
                <a:ea typeface="ＭＳ Ｐゴシック" pitchFamily="34" charset="-128"/>
                <a:cs typeface="Arial" charset="0"/>
              </a:rPr>
              <a:t>Principio de </a:t>
            </a:r>
            <a:r>
              <a:rPr lang="en-US" altLang="es-PE" sz="1600" dirty="0" err="1">
                <a:latin typeface="Arial" charset="0"/>
                <a:ea typeface="ＭＳ Ｐゴシック" pitchFamily="34" charset="-128"/>
                <a:cs typeface="Arial" charset="0"/>
              </a:rPr>
              <a:t>legalidad</a:t>
            </a:r>
            <a:r>
              <a:rPr lang="en-US" altLang="es-PE" sz="1600" dirty="0">
                <a:latin typeface="Arial" charset="0"/>
                <a:ea typeface="ＭＳ Ｐゴシック" pitchFamily="34" charset="-128"/>
                <a:cs typeface="Arial" charset="0"/>
              </a:rPr>
              <a:t>.</a:t>
            </a:r>
          </a:p>
          <a:p>
            <a:pPr lvl="1" algn="just">
              <a:lnSpc>
                <a:spcPct val="120000"/>
              </a:lnSpc>
            </a:pPr>
            <a:r>
              <a:rPr lang="en-US" altLang="es-PE" sz="1600" dirty="0">
                <a:latin typeface="Arial" charset="0"/>
                <a:ea typeface="ＭＳ Ｐゴシック" pitchFamily="34" charset="-128"/>
                <a:cs typeface="Arial" charset="0"/>
              </a:rPr>
              <a:t>Principio de </a:t>
            </a:r>
            <a:r>
              <a:rPr lang="en-US" altLang="es-PE" sz="1600" dirty="0" err="1">
                <a:latin typeface="Arial" charset="0"/>
                <a:ea typeface="ＭＳ Ｐゴシック" pitchFamily="34" charset="-128"/>
                <a:cs typeface="Arial" charset="0"/>
              </a:rPr>
              <a:t>adecuación</a:t>
            </a:r>
            <a:r>
              <a:rPr lang="en-US" altLang="es-PE" sz="1600" dirty="0">
                <a:latin typeface="Arial" charset="0"/>
                <a:ea typeface="ＭＳ Ｐゴシック" pitchFamily="34" charset="-128"/>
                <a:cs typeface="Arial" charset="0"/>
              </a:rPr>
              <a:t> social.</a:t>
            </a:r>
            <a:endParaRPr lang="es-PE" altLang="ja-JP" sz="1600" dirty="0">
              <a:solidFill>
                <a:srgbClr val="747474"/>
              </a:solidFill>
              <a:latin typeface="Century Gothic" pitchFamily="34" charset="0"/>
              <a:ea typeface="ＭＳ Ｐゴシック" pitchFamily="34" charset="-128"/>
              <a:cs typeface="Arial" charset="0"/>
            </a:endParaRPr>
          </a:p>
        </p:txBody>
      </p:sp>
    </p:spTree>
    <p:extLst>
      <p:ext uri="{BB962C8B-B14F-4D97-AF65-F5344CB8AC3E}">
        <p14:creationId xmlns:p14="http://schemas.microsoft.com/office/powerpoint/2010/main" val="61734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4260977"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ENGAÑO</a:t>
            </a:r>
          </a:p>
        </p:txBody>
      </p:sp>
      <p:sp>
        <p:nvSpPr>
          <p:cNvPr id="8" name="1 CuadroTexto"/>
          <p:cNvSpPr txBox="1">
            <a:spLocks noChangeArrowheads="1"/>
          </p:cNvSpPr>
          <p:nvPr/>
        </p:nvSpPr>
        <p:spPr bwMode="auto">
          <a:xfrm>
            <a:off x="596347" y="1725597"/>
            <a:ext cx="1105672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s-ES" altLang="es-PE" dirty="0">
                <a:latin typeface="Arial" panose="020B0604020202020204" pitchFamily="34" charset="0"/>
                <a:ea typeface="ＭＳ Ｐゴシック" pitchFamily="34" charset="-128"/>
                <a:cs typeface="Arial" panose="020B0604020202020204" pitchFamily="34" charset="0"/>
              </a:rPr>
              <a:t>Tienen como efecto, real o potencial, inducir a error a otros agentes en el mercado sobre la naturaleza, modo de fabricación o distribución, características, aptitud para el uso, calidad, cantidad, precio, condiciones de venta o adquisición y, en general, sobre los atributos, beneficios o condiciones que corresponden a los bienes, servicios, establecimientos o transacciones que el agente económico que desarrolla tales actos pone a disposición en el mercado; o, inducir a error sobre los atributos que posee dicho agente, incluido todo aquello que representa su actividad empresarial.</a:t>
            </a:r>
          </a:p>
        </p:txBody>
      </p:sp>
    </p:spTree>
    <p:extLst>
      <p:ext uri="{BB962C8B-B14F-4D97-AF65-F5344CB8AC3E}">
        <p14:creationId xmlns:p14="http://schemas.microsoft.com/office/powerpoint/2010/main" val="123120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4260977"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ACTOS DE ENGAÑO</a:t>
            </a:r>
          </a:p>
        </p:txBody>
      </p:sp>
      <p:sp>
        <p:nvSpPr>
          <p:cNvPr id="7" name="3 CuadroTexto"/>
          <p:cNvSpPr txBox="1">
            <a:spLocks noChangeArrowheads="1"/>
          </p:cNvSpPr>
          <p:nvPr/>
        </p:nvSpPr>
        <p:spPr bwMode="auto">
          <a:xfrm>
            <a:off x="596347" y="1552575"/>
            <a:ext cx="11072192" cy="3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endParaRPr lang="es-PE" altLang="ja-JP" sz="1600" b="1" dirty="0">
              <a:solidFill>
                <a:srgbClr val="747474"/>
              </a:solidFill>
              <a:latin typeface="Century Gothic" pitchFamily="34" charset="0"/>
              <a:ea typeface="ＭＳ Ｐゴシック" pitchFamily="34" charset="-128"/>
            </a:endParaRPr>
          </a:p>
          <a:p>
            <a:pPr algn="just"/>
            <a:r>
              <a:rPr lang="es-MX" altLang="es-PE" sz="2000" b="1" dirty="0">
                <a:latin typeface="Arial" panose="020B0604020202020204" pitchFamily="34" charset="0"/>
                <a:ea typeface="ＭＳ Ｐゴシック" pitchFamily="34" charset="-128"/>
                <a:cs typeface="Arial" panose="020B0604020202020204" pitchFamily="34" charset="0"/>
              </a:rPr>
              <a:t>Inversión de la carga de la prueba para acreditar veracidad y exactitud de información publicitaria.</a:t>
            </a:r>
          </a:p>
          <a:p>
            <a:pPr algn="just"/>
            <a:endParaRPr lang="es-ES" altLang="es-PE" sz="2000" dirty="0">
              <a:latin typeface="Arial" panose="020B0604020202020204" pitchFamily="34" charset="0"/>
              <a:ea typeface="ＭＳ Ｐゴシック" pitchFamily="34" charset="-128"/>
              <a:cs typeface="Arial" panose="020B0604020202020204" pitchFamily="34" charset="0"/>
            </a:endParaRPr>
          </a:p>
          <a:p>
            <a:pPr algn="just"/>
            <a:r>
              <a:rPr lang="es-ES" altLang="es-PE" sz="2000" dirty="0">
                <a:latin typeface="Arial" panose="020B0604020202020204" pitchFamily="34" charset="0"/>
                <a:ea typeface="ＭＳ Ｐゴシック" pitchFamily="34" charset="-128"/>
                <a:cs typeface="Arial" panose="020B0604020202020204" pitchFamily="34" charset="0"/>
              </a:rPr>
              <a:t>La carga de acreditar la veracidad y exactitud de las afirmaciones objetivas sobre los bienes o servicios anunciados corresponde a quien las haya comunicado en su calidad de anunciante.</a:t>
            </a:r>
          </a:p>
          <a:p>
            <a:pPr algn="just"/>
            <a:endParaRPr lang="es-ES" altLang="es-PE" sz="2000" dirty="0">
              <a:latin typeface="Arial" panose="020B0604020202020204" pitchFamily="34" charset="0"/>
              <a:ea typeface="ＭＳ Ｐゴシック" pitchFamily="34" charset="-128"/>
              <a:cs typeface="Arial" panose="020B0604020202020204" pitchFamily="34" charset="0"/>
            </a:endParaRPr>
          </a:p>
          <a:p>
            <a:pPr algn="just"/>
            <a:r>
              <a:rPr lang="es-ES" altLang="es-PE" sz="2000" b="1" dirty="0">
                <a:latin typeface="Arial" panose="020B0604020202020204" pitchFamily="34" charset="0"/>
                <a:ea typeface="ＭＳ Ｐゴシック" pitchFamily="34" charset="-128"/>
                <a:cs typeface="Arial" panose="020B0604020202020204" pitchFamily="34" charset="0"/>
              </a:rPr>
              <a:t>Deber de sustanciación previa.</a:t>
            </a:r>
            <a:endParaRPr lang="es-PE" altLang="ja-JP" sz="2000" b="1" dirty="0">
              <a:solidFill>
                <a:srgbClr val="747474"/>
              </a:solidFill>
              <a:latin typeface="Arial" panose="020B0604020202020204" pitchFamily="34" charset="0"/>
              <a:ea typeface="ＭＳ Ｐゴシック" pitchFamily="34" charset="-128"/>
              <a:cs typeface="Arial" panose="020B0604020202020204" pitchFamily="34" charset="0"/>
            </a:endParaRPr>
          </a:p>
          <a:p>
            <a:pPr algn="just"/>
            <a:endParaRPr lang="es-ES" altLang="es-PE" sz="2000" dirty="0">
              <a:latin typeface="Arial" panose="020B0604020202020204" pitchFamily="34" charset="0"/>
              <a:ea typeface="ＭＳ Ｐゴシック" pitchFamily="34" charset="-128"/>
              <a:cs typeface="Arial" panose="020B0604020202020204" pitchFamily="34" charset="0"/>
            </a:endParaRPr>
          </a:p>
          <a:p>
            <a:pPr algn="just"/>
            <a:r>
              <a:rPr lang="es-ES" altLang="es-PE" sz="2000" dirty="0">
                <a:latin typeface="Arial" panose="020B0604020202020204" pitchFamily="34" charset="0"/>
                <a:ea typeface="ＭＳ Ｐゴシック" pitchFamily="34" charset="-128"/>
                <a:cs typeface="Arial" panose="020B0604020202020204" pitchFamily="34" charset="0"/>
              </a:rPr>
              <a:t>Para la difusión de cualquier mensaje referido a características comprobables de un bien o un servicio anunciado, el anunciante debe contar previamente con las pruebas que sustenten la veracidad de dicho mensaje.</a:t>
            </a:r>
            <a:endParaRPr lang="es-PE" altLang="ja-JP" sz="1600" dirty="0">
              <a:solidFill>
                <a:srgbClr val="747474"/>
              </a:solidFill>
              <a:latin typeface="Arial" panose="020B0604020202020204" pitchFamily="34" charset="0"/>
              <a:ea typeface="ＭＳ Ｐゴシック" pitchFamily="34" charset="-128"/>
              <a:cs typeface="Arial" panose="020B0604020202020204" pitchFamily="34" charset="0"/>
            </a:endParaRPr>
          </a:p>
          <a:p>
            <a:pPr>
              <a:lnSpc>
                <a:spcPct val="80000"/>
              </a:lnSpc>
            </a:pPr>
            <a:endParaRPr lang="es-PE" altLang="ja-JP" sz="1600" dirty="0">
              <a:solidFill>
                <a:srgbClr val="747474"/>
              </a:solidFill>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403897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6347" y="0"/>
            <a:ext cx="4104861" cy="32799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5" y="6266910"/>
            <a:ext cx="1103244" cy="329774"/>
          </a:xfrm>
          <a:prstGeom prst="rect">
            <a:avLst/>
          </a:prstGeom>
        </p:spPr>
      </p:pic>
      <p:sp>
        <p:nvSpPr>
          <p:cNvPr id="2" name="CuadroTexto 1"/>
          <p:cNvSpPr txBox="1"/>
          <p:nvPr/>
        </p:nvSpPr>
        <p:spPr>
          <a:xfrm>
            <a:off x="611812" y="866259"/>
            <a:ext cx="11056727" cy="461665"/>
          </a:xfrm>
          <a:prstGeom prst="rect">
            <a:avLst/>
          </a:prstGeom>
          <a:noFill/>
        </p:spPr>
        <p:txBody>
          <a:bodyPr wrap="square" rtlCol="0">
            <a:spAutoFit/>
          </a:bodyPr>
          <a:lstStyle/>
          <a:p>
            <a:r>
              <a:rPr lang="es-PE" sz="2400" b="1" dirty="0">
                <a:latin typeface="Gill Sans MT" panose="020B0502020104020203" pitchFamily="34" charset="0"/>
                <a:cs typeface="Gill Sans" panose="020B0302020104090203" pitchFamily="34" charset="0"/>
              </a:rPr>
              <a:t>CÓDIGO DE PROTECCIÓN Y DEFENSA DEL CONSUMIDOR</a:t>
            </a:r>
          </a:p>
        </p:txBody>
      </p:sp>
      <p:sp>
        <p:nvSpPr>
          <p:cNvPr id="8" name="3 CuadroTexto"/>
          <p:cNvSpPr txBox="1">
            <a:spLocks noChangeArrowheads="1"/>
          </p:cNvSpPr>
          <p:nvPr/>
        </p:nvSpPr>
        <p:spPr bwMode="auto">
          <a:xfrm>
            <a:off x="697831" y="1552575"/>
            <a:ext cx="10970707" cy="244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endParaRPr lang="es-PE" altLang="ja-JP" sz="1600" b="1" dirty="0">
              <a:solidFill>
                <a:srgbClr val="747474"/>
              </a:solidFill>
              <a:latin typeface="Century Gothic" pitchFamily="34" charset="0"/>
              <a:ea typeface="ＭＳ Ｐゴシック" pitchFamily="34" charset="-128"/>
            </a:endParaRPr>
          </a:p>
          <a:p>
            <a:pPr algn="just"/>
            <a:r>
              <a:rPr lang="es-ES" altLang="es-PE" sz="2000" dirty="0">
                <a:latin typeface="Arial" panose="020B0604020202020204" pitchFamily="34" charset="0"/>
                <a:ea typeface="ＭＳ Ｐゴシック" pitchFamily="34" charset="-128"/>
                <a:cs typeface="Arial" panose="020B0604020202020204" pitchFamily="34" charset="0"/>
              </a:rPr>
              <a:t>La protección del consumidor frente a la publicidad tiene por </a:t>
            </a:r>
            <a:r>
              <a:rPr lang="es-ES" altLang="es-PE" sz="2000" b="1" u="sng" dirty="0">
                <a:latin typeface="Arial" panose="020B0604020202020204" pitchFamily="34" charset="0"/>
                <a:ea typeface="ＭＳ Ｐゴシック" pitchFamily="34" charset="-128"/>
                <a:cs typeface="Arial" panose="020B0604020202020204" pitchFamily="34" charset="0"/>
              </a:rPr>
              <a:t>finalidad</a:t>
            </a:r>
            <a:r>
              <a:rPr lang="es-ES" altLang="es-PE" sz="2000" b="1" dirty="0">
                <a:latin typeface="Arial" panose="020B0604020202020204" pitchFamily="34" charset="0"/>
                <a:ea typeface="ＭＳ Ｐゴシック" pitchFamily="34" charset="-128"/>
                <a:cs typeface="Arial" panose="020B0604020202020204" pitchFamily="34" charset="0"/>
              </a:rPr>
              <a:t> </a:t>
            </a:r>
            <a:r>
              <a:rPr lang="es-ES" altLang="es-PE" sz="2000" b="1" u="sng" dirty="0">
                <a:latin typeface="Arial" panose="020B0604020202020204" pitchFamily="34" charset="0"/>
                <a:ea typeface="ＭＳ Ｐゴシック" pitchFamily="34" charset="-128"/>
                <a:cs typeface="Arial" panose="020B0604020202020204" pitchFamily="34" charset="0"/>
              </a:rPr>
              <a:t>proteger a los consumidores de la asimetría informativa en la que se encuentran</a:t>
            </a:r>
            <a:r>
              <a:rPr lang="es-ES" altLang="es-PE" sz="2000" b="1" dirty="0">
                <a:latin typeface="Arial" panose="020B0604020202020204" pitchFamily="34" charset="0"/>
                <a:ea typeface="ＭＳ Ｐゴシック" pitchFamily="34" charset="-128"/>
                <a:cs typeface="Arial" panose="020B0604020202020204" pitchFamily="34" charset="0"/>
              </a:rPr>
              <a:t> y </a:t>
            </a:r>
            <a:r>
              <a:rPr lang="es-ES" altLang="es-PE" sz="2000" b="1" u="sng" dirty="0">
                <a:latin typeface="Arial" panose="020B0604020202020204" pitchFamily="34" charset="0"/>
                <a:ea typeface="ＭＳ Ｐゴシック" pitchFamily="34" charset="-128"/>
                <a:cs typeface="Arial" panose="020B0604020202020204" pitchFamily="34" charset="0"/>
              </a:rPr>
              <a:t>de la publicidad engañosa o falsa</a:t>
            </a:r>
            <a:r>
              <a:rPr lang="es-ES" altLang="es-PE" sz="2000" dirty="0">
                <a:latin typeface="Arial" panose="020B0604020202020204" pitchFamily="34" charset="0"/>
                <a:ea typeface="ＭＳ Ｐゴシック" pitchFamily="34" charset="-128"/>
                <a:cs typeface="Arial" panose="020B0604020202020204" pitchFamily="34" charset="0"/>
              </a:rPr>
              <a:t> (…) sobre los atributos, beneficios, limitaciones o condiciones que corresponden a los productos, servicios  establecimientos o transacciones que el agente económico que desarrolla tales actos pone a disposición en el mercado; o que los induzcan a error sobre los atributos que posee dicho agente, incluido todo aquello que representa su actividad empresarial.</a:t>
            </a:r>
            <a:endParaRPr lang="es-PE" altLang="ja-JP" sz="1600" dirty="0">
              <a:solidFill>
                <a:srgbClr val="747474"/>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3033550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3780</Words>
  <Application>Microsoft Office PowerPoint</Application>
  <PresentationFormat>Personalizado</PresentationFormat>
  <Paragraphs>340</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Lizeth Araceli Canales Pozo</dc:creator>
  <cp:lastModifiedBy>Digesa Auditorio</cp:lastModifiedBy>
  <cp:revision>52</cp:revision>
  <dcterms:created xsi:type="dcterms:W3CDTF">2017-11-06T15:58:06Z</dcterms:created>
  <dcterms:modified xsi:type="dcterms:W3CDTF">2018-04-17T15:02:04Z</dcterms:modified>
</cp:coreProperties>
</file>